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tif" ContentType="image/t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43"/>
  </p:notesMasterIdLst>
  <p:handoutMasterIdLst>
    <p:handoutMasterId r:id="rId44"/>
  </p:handoutMasterIdLst>
  <p:sldIdLst>
    <p:sldId id="256" r:id="rId2"/>
    <p:sldId id="289" r:id="rId3"/>
    <p:sldId id="301" r:id="rId4"/>
    <p:sldId id="302" r:id="rId5"/>
    <p:sldId id="299" r:id="rId6"/>
    <p:sldId id="298" r:id="rId7"/>
    <p:sldId id="294" r:id="rId8"/>
    <p:sldId id="293" r:id="rId9"/>
    <p:sldId id="295" r:id="rId10"/>
    <p:sldId id="292" r:id="rId11"/>
    <p:sldId id="300" r:id="rId12"/>
    <p:sldId id="308" r:id="rId13"/>
    <p:sldId id="303" r:id="rId14"/>
    <p:sldId id="304" r:id="rId15"/>
    <p:sldId id="305" r:id="rId16"/>
    <p:sldId id="306" r:id="rId17"/>
    <p:sldId id="307" r:id="rId18"/>
    <p:sldId id="310" r:id="rId19"/>
    <p:sldId id="311" r:id="rId20"/>
    <p:sldId id="312" r:id="rId21"/>
    <p:sldId id="313" r:id="rId22"/>
    <p:sldId id="314" r:id="rId23"/>
    <p:sldId id="309" r:id="rId24"/>
    <p:sldId id="315" r:id="rId25"/>
    <p:sldId id="316" r:id="rId26"/>
    <p:sldId id="317" r:id="rId27"/>
    <p:sldId id="318" r:id="rId28"/>
    <p:sldId id="320" r:id="rId29"/>
    <p:sldId id="257" r:id="rId30"/>
    <p:sldId id="323" r:id="rId31"/>
    <p:sldId id="259" r:id="rId32"/>
    <p:sldId id="330" r:id="rId33"/>
    <p:sldId id="331" r:id="rId34"/>
    <p:sldId id="285" r:id="rId35"/>
    <p:sldId id="269" r:id="rId36"/>
    <p:sldId id="270" r:id="rId37"/>
    <p:sldId id="284" r:id="rId38"/>
    <p:sldId id="328" r:id="rId39"/>
    <p:sldId id="324" r:id="rId40"/>
    <p:sldId id="325" r:id="rId41"/>
    <p:sldId id="329" r:id="rId4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clrMode="bw" frameSlides="1"/>
  <p:clrMru>
    <a:srgbClr val="D5FFC0"/>
    <a:srgbClr val="8C6766"/>
    <a:srgbClr val="8D9A6B"/>
    <a:srgbClr val="7CF320"/>
    <a:srgbClr val="3B730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05" d="100"/>
          <a:sy n="105" d="100"/>
        </p:scale>
        <p:origin x="-1544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presProps" Target="presProps.xml"/><Relationship Id="rId47" Type="http://schemas.openxmlformats.org/officeDocument/2006/relationships/viewProps" Target="viewProps.xml"/><Relationship Id="rId48" Type="http://schemas.openxmlformats.org/officeDocument/2006/relationships/theme" Target="theme/theme1.xml"/><Relationship Id="rId49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notesMaster" Target="notesMasters/notesMaster1.xml"/><Relationship Id="rId44" Type="http://schemas.openxmlformats.org/officeDocument/2006/relationships/handoutMaster" Target="handoutMasters/handoutMaster1.xml"/><Relationship Id="rId45" Type="http://schemas.openxmlformats.org/officeDocument/2006/relationships/printerSettings" Target="printerSettings/printerSettings1.bin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21CAEC-2A11-1E47-8F0D-9C595B8ED3E4}" type="datetimeFigureOut">
              <a:rPr lang="en-US" smtClean="0"/>
              <a:t>6/25/14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90BCC1-C253-4247-9F75-487EE676D2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4861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BA9A62-8DDB-0E41-B256-304B37729760}" type="datetimeFigureOut">
              <a:rPr lang="en-US" smtClean="0"/>
              <a:t>6/25/14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ABD1DD-85B7-1A4E-8CDE-50088CCF2F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6719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ABD1DD-85B7-1A4E-8CDE-50088CCF2F1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6370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There have been many Canvases in the past –</a:t>
            </a:r>
            <a:r>
              <a:rPr lang="en-US" baseline="0" dirty="0" smtClean="0"/>
              <a:t> WebCT, Angel, and </a:t>
            </a:r>
            <a:r>
              <a:rPr lang="en-US" baseline="0" dirty="0" err="1" smtClean="0"/>
              <a:t>MoodleRooms</a:t>
            </a:r>
            <a:endParaRPr lang="en-US" baseline="0" dirty="0" smtClean="0"/>
          </a:p>
          <a:p>
            <a:r>
              <a:rPr lang="en-US" baseline="0" dirty="0" smtClean="0"/>
              <a:t>Never the "enemy" – always allies of one form or another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ABD1DD-85B7-1A4E-8CDE-50088CCF2F1A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0652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are still here – we lead the market – folks like Canvas take our best ideas and implement them – great.  That is part of being the leader.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ABD1DD-85B7-1A4E-8CDE-50088CCF2F1A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2465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42" name="Shape 24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POC LTI chaining scenario</a:t>
            </a:r>
          </a:p>
          <a:p>
            <a:pPr lvl="0">
              <a:defRPr sz="1800"/>
            </a:pPr>
            <a:r>
              <a:rPr sz="2200"/>
              <a:t>Coalition of the willing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ABD1DD-85B7-1A4E-8CDE-50088CCF2F1A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07077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rgbClr val="CCFFCC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616F3-59E4-1848-8639-5E6A7639CF96}" type="datetimeFigureOut">
              <a:rPr lang="en-US" smtClean="0"/>
              <a:t>6/25/14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B552-2DB8-5347-AC20-3A159C56D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019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616F3-59E4-1848-8639-5E6A7639CF96}" type="datetimeFigureOut">
              <a:rPr lang="en-US" smtClean="0"/>
              <a:t>6/25/14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B552-2DB8-5347-AC20-3A159C56D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4982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616F3-59E4-1848-8639-5E6A7639CF96}" type="datetimeFigureOut">
              <a:rPr lang="en-US" smtClean="0"/>
              <a:t>6/25/14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B552-2DB8-5347-AC20-3A159C56D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9412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500"/>
              <a:t>Title Text</a:t>
            </a:r>
          </a:p>
        </p:txBody>
      </p:sp>
      <p:sp>
        <p:nvSpPr>
          <p:cNvPr id="9" name="Shape 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000"/>
              <a:t>Body Level One</a:t>
            </a:r>
          </a:p>
          <a:p>
            <a:pPr lvl="1">
              <a:defRPr sz="1800"/>
            </a:pPr>
            <a:r>
              <a:rPr sz="3000"/>
              <a:t>Body Level Two</a:t>
            </a:r>
          </a:p>
          <a:p>
            <a:pPr lvl="2">
              <a:defRPr sz="1800"/>
            </a:pPr>
            <a:r>
              <a:rPr sz="3000"/>
              <a:t>Body Level Three</a:t>
            </a:r>
          </a:p>
          <a:p>
            <a:pPr lvl="3">
              <a:defRPr sz="1800"/>
            </a:pPr>
            <a:r>
              <a:rPr sz="3000"/>
              <a:t>Body Level Four</a:t>
            </a:r>
          </a:p>
          <a:p>
            <a:pPr lvl="4">
              <a:defRPr sz="1800"/>
            </a:pPr>
            <a:r>
              <a:rPr sz="3000"/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3944540172"/>
      </p:ext>
    </p:extLst>
  </p:cSld>
  <p:clrMapOvr>
    <a:masterClrMapping/>
  </p:clrMapOvr>
  <p:transition xmlns:p14="http://schemas.microsoft.com/office/powerpoint/2010/main"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616F3-59E4-1848-8639-5E6A7639CF96}" type="datetimeFigureOut">
              <a:rPr lang="en-US" smtClean="0"/>
              <a:t>6/25/14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B552-2DB8-5347-AC20-3A159C56D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933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616F3-59E4-1848-8639-5E6A7639CF96}" type="datetimeFigureOut">
              <a:rPr lang="en-US" smtClean="0"/>
              <a:t>6/25/14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B552-2DB8-5347-AC20-3A159C56D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952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616F3-59E4-1848-8639-5E6A7639CF96}" type="datetimeFigureOut">
              <a:rPr lang="en-US" smtClean="0"/>
              <a:t>6/25/14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B552-2DB8-5347-AC20-3A159C56D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301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616F3-59E4-1848-8639-5E6A7639CF96}" type="datetimeFigureOut">
              <a:rPr lang="en-US" smtClean="0"/>
              <a:t>6/25/14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B552-2DB8-5347-AC20-3A159C56D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940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616F3-59E4-1848-8639-5E6A7639CF96}" type="datetimeFigureOut">
              <a:rPr lang="en-US" smtClean="0"/>
              <a:t>6/25/14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B552-2DB8-5347-AC20-3A159C56D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067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616F3-59E4-1848-8639-5E6A7639CF96}" type="datetimeFigureOut">
              <a:rPr lang="en-US" smtClean="0"/>
              <a:t>6/25/14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B552-2DB8-5347-AC20-3A159C56D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128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616F3-59E4-1848-8639-5E6A7639CF96}" type="datetimeFigureOut">
              <a:rPr lang="en-US" smtClean="0"/>
              <a:t>6/25/14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B552-2DB8-5347-AC20-3A159C56D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116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616F3-59E4-1848-8639-5E6A7639CF96}" type="datetimeFigureOut">
              <a:rPr lang="en-US" smtClean="0"/>
              <a:t>6/25/14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B552-2DB8-5347-AC20-3A159C56D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5745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3616F3-59E4-1848-8639-5E6A7639CF96}" type="datetimeFigureOut">
              <a:rPr lang="en-US" smtClean="0"/>
              <a:t>6/25/14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D2B552-2DB8-5347-AC20-3A159C56D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7112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rgbClr val="FFFF00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rgbClr val="CCFFCC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rgbClr val="CCFFCC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rgbClr val="CCFFCC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rgbClr val="CCFFCC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rgbClr val="CCFFCC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emf"/><Relationship Id="rId3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Relationship Id="rId3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7" Type="http://schemas.openxmlformats.org/officeDocument/2006/relationships/image" Target="../media/image26.png"/><Relationship Id="rId8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jp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21.png"/><Relationship Id="rId5" Type="http://schemas.openxmlformats.org/officeDocument/2006/relationships/image" Target="../media/image33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21.png"/><Relationship Id="rId5" Type="http://schemas.openxmlformats.org/officeDocument/2006/relationships/image" Target="../media/image33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21.png"/><Relationship Id="rId5" Type="http://schemas.openxmlformats.org/officeDocument/2006/relationships/image" Target="../media/image33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4.ti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2.png"/><Relationship Id="rId12" Type="http://schemas.openxmlformats.org/officeDocument/2006/relationships/image" Target="../media/image41.png"/><Relationship Id="rId13" Type="http://schemas.openxmlformats.org/officeDocument/2006/relationships/image" Target="../media/image42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21.png"/><Relationship Id="rId6" Type="http://schemas.openxmlformats.org/officeDocument/2006/relationships/image" Target="../media/image37.png"/><Relationship Id="rId7" Type="http://schemas.openxmlformats.org/officeDocument/2006/relationships/image" Target="../media/image38.png"/><Relationship Id="rId8" Type="http://schemas.openxmlformats.org/officeDocument/2006/relationships/image" Target="../media/image39.png"/><Relationship Id="rId9" Type="http://schemas.openxmlformats.org/officeDocument/2006/relationships/image" Target="../media/image40.png"/><Relationship Id="rId10" Type="http://schemas.openxmlformats.org/officeDocument/2006/relationships/image" Target="../media/image31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296957"/>
            <a:ext cx="7772400" cy="1823847"/>
          </a:xfrm>
        </p:spPr>
        <p:txBody>
          <a:bodyPr/>
          <a:lstStyle/>
          <a:p>
            <a:r>
              <a:rPr lang="en-US" dirty="0" smtClean="0"/>
              <a:t>The Future of Sakai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728304"/>
            <a:ext cx="6400800" cy="2756746"/>
          </a:xfrm>
        </p:spPr>
        <p:txBody>
          <a:bodyPr/>
          <a:lstStyle/>
          <a:p>
            <a:r>
              <a:rPr lang="en-US" dirty="0" smtClean="0"/>
              <a:t>Charles Severance</a:t>
            </a:r>
          </a:p>
          <a:p>
            <a:r>
              <a:rPr lang="en-US" dirty="0" smtClean="0"/>
              <a:t>University of Michigan </a:t>
            </a:r>
          </a:p>
          <a:p>
            <a:r>
              <a:rPr lang="en-US" dirty="0" smtClean="0"/>
              <a:t>School of Information</a:t>
            </a:r>
          </a:p>
          <a:p>
            <a:r>
              <a:rPr lang="en-US" dirty="0" err="1" smtClean="0"/>
              <a:t>Longsight</a:t>
            </a:r>
            <a:r>
              <a:rPr lang="en-US" dirty="0" smtClean="0"/>
              <a:t>, Inc.</a:t>
            </a:r>
            <a:endParaRPr lang="en-US" dirty="0"/>
          </a:p>
        </p:txBody>
      </p:sp>
      <p:pic>
        <p:nvPicPr>
          <p:cNvPr id="9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4900" y="7785100"/>
            <a:ext cx="1346200" cy="134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7300" y="7937500"/>
            <a:ext cx="1346200" cy="134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0700" y="5895489"/>
            <a:ext cx="812800" cy="81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2" descr="Untitl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751" y="5895489"/>
            <a:ext cx="34417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8170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ntitl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166" y="667798"/>
            <a:ext cx="8748139" cy="470060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994435" y="6008898"/>
            <a:ext cx="33284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rgbClr val="FFFF00"/>
                </a:solidFill>
              </a:rPr>
              <a:t>www.pythonlearn.com</a:t>
            </a:r>
            <a:r>
              <a:rPr lang="en-US" dirty="0" smtClean="0">
                <a:solidFill>
                  <a:srgbClr val="FFFF00"/>
                </a:solidFill>
              </a:rPr>
              <a:t>/</a:t>
            </a:r>
            <a:r>
              <a:rPr lang="en-US" dirty="0" err="1" smtClean="0">
                <a:solidFill>
                  <a:srgbClr val="FFFF00"/>
                </a:solidFill>
              </a:rPr>
              <a:t>book.php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9200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Sakai is not Just an LMS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Still far and away the best at combining research, collaboration, and learning</a:t>
            </a:r>
          </a:p>
          <a:p>
            <a:r>
              <a:rPr lang="en-US" dirty="0"/>
              <a:t>Most powerful / flexible role system</a:t>
            </a:r>
          </a:p>
          <a:p>
            <a:r>
              <a:rPr lang="en-US" dirty="0"/>
              <a:t>Highly customizable for local needs</a:t>
            </a:r>
          </a:p>
          <a:p>
            <a:r>
              <a:rPr lang="en-US" dirty="0"/>
              <a:t>Real Apache-Style open </a:t>
            </a:r>
            <a:r>
              <a:rPr lang="en-US" dirty="0" smtClean="0"/>
              <a:t>source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62854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Sakai</a:t>
            </a:r>
            <a:r>
              <a:rPr lang="en-US" dirty="0"/>
              <a:t> </a:t>
            </a:r>
            <a:r>
              <a:rPr lang="en-US" dirty="0" smtClean="0"/>
              <a:t>10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9209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Sakai 10 User-Facing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Peer review assignments</a:t>
            </a:r>
          </a:p>
          <a:p>
            <a:r>
              <a:rPr lang="en-US" dirty="0" smtClean="0"/>
              <a:t>Lessons improvement</a:t>
            </a:r>
          </a:p>
          <a:p>
            <a:r>
              <a:rPr lang="en-US" dirty="0" smtClean="0"/>
              <a:t>Audio recording for RTE</a:t>
            </a:r>
          </a:p>
          <a:p>
            <a:r>
              <a:rPr lang="en-US" dirty="0" smtClean="0"/>
              <a:t>Drag-and-drop uploads</a:t>
            </a:r>
          </a:p>
          <a:p>
            <a:r>
              <a:rPr lang="en-US" dirty="0" smtClean="0"/>
              <a:t>Video portal chat</a:t>
            </a:r>
          </a:p>
          <a:p>
            <a:r>
              <a:rPr lang="en-US" dirty="0" smtClean="0"/>
              <a:t>Improved search</a:t>
            </a:r>
          </a:p>
          <a:p>
            <a:r>
              <a:rPr lang="en-US" dirty="0" smtClean="0"/>
              <a:t>Completely rebuilt help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HTML5 Audio recorder (i.e. no more Applet)</a:t>
            </a:r>
          </a:p>
          <a:p>
            <a:r>
              <a:rPr lang="en-US" dirty="0" smtClean="0"/>
              <a:t>Extra credit in the grade book</a:t>
            </a:r>
          </a:p>
          <a:p>
            <a:r>
              <a:rPr lang="en-US" dirty="0" smtClean="0"/>
              <a:t>Calculated question types</a:t>
            </a:r>
          </a:p>
          <a:p>
            <a:r>
              <a:rPr lang="en-US" dirty="0" smtClean="0"/>
              <a:t>Assessment UI improvements</a:t>
            </a:r>
          </a:p>
          <a:p>
            <a:r>
              <a:rPr lang="en-US" dirty="0" smtClean="0"/>
              <a:t>Administrator tools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753180" y="6303072"/>
            <a:ext cx="77138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http://</a:t>
            </a:r>
            <a:r>
              <a:rPr lang="en-US" dirty="0" err="1">
                <a:solidFill>
                  <a:srgbClr val="FFFF00"/>
                </a:solidFill>
              </a:rPr>
              <a:t>www.longsight.com</a:t>
            </a:r>
            <a:r>
              <a:rPr lang="en-US" dirty="0">
                <a:solidFill>
                  <a:srgbClr val="FFFF00"/>
                </a:solidFill>
              </a:rPr>
              <a:t>/learning-center/blog/</a:t>
            </a:r>
            <a:r>
              <a:rPr lang="en-US" dirty="0" err="1">
                <a:solidFill>
                  <a:srgbClr val="FFFF00"/>
                </a:solidFill>
              </a:rPr>
              <a:t>wheres</a:t>
            </a:r>
            <a:r>
              <a:rPr lang="en-US" dirty="0">
                <a:solidFill>
                  <a:srgbClr val="FFFF00"/>
                </a:solidFill>
              </a:rPr>
              <a:t>-</a:t>
            </a:r>
            <a:r>
              <a:rPr lang="en-US" dirty="0" err="1">
                <a:solidFill>
                  <a:srgbClr val="FFFF00"/>
                </a:solidFill>
              </a:rPr>
              <a:t>sakai</a:t>
            </a:r>
            <a:r>
              <a:rPr lang="en-US" dirty="0">
                <a:solidFill>
                  <a:srgbClr val="FFFF00"/>
                </a:solidFill>
              </a:rPr>
              <a:t>-headed</a:t>
            </a:r>
          </a:p>
        </p:txBody>
      </p:sp>
    </p:spTree>
    <p:extLst>
      <p:ext uri="{BB962C8B-B14F-4D97-AF65-F5344CB8AC3E}">
        <p14:creationId xmlns:p14="http://schemas.microsoft.com/office/powerpoint/2010/main" val="28228408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Sakai 10 Tech bits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Complete rewrite of site caching within Sakai</a:t>
            </a:r>
          </a:p>
          <a:p>
            <a:r>
              <a:rPr lang="en-US" dirty="0" smtClean="0"/>
              <a:t>Session failover</a:t>
            </a:r>
          </a:p>
          <a:p>
            <a:r>
              <a:rPr lang="en-US" dirty="0" smtClean="0"/>
              <a:t>Elastic search – within Sakai or separate server(s)</a:t>
            </a:r>
          </a:p>
          <a:p>
            <a:r>
              <a:rPr lang="en-US" dirty="0" smtClean="0"/>
              <a:t>Single shared cache (Terracotta, </a:t>
            </a:r>
            <a:r>
              <a:rPr lang="en-US" dirty="0" err="1" smtClean="0"/>
              <a:t>etc</a:t>
            </a:r>
            <a:r>
              <a:rPr lang="en-US" dirty="0" smtClean="0"/>
              <a:t>)</a:t>
            </a:r>
          </a:p>
          <a:p>
            <a:r>
              <a:rPr lang="en-US" dirty="0" smtClean="0"/>
              <a:t>Dynamic reconfiguration (</a:t>
            </a:r>
            <a:r>
              <a:rPr lang="en-US" dirty="0" err="1" smtClean="0"/>
              <a:t>sakai.properties</a:t>
            </a:r>
            <a:r>
              <a:rPr lang="en-US" dirty="0" smtClean="0"/>
              <a:t>)</a:t>
            </a:r>
          </a:p>
          <a:p>
            <a:r>
              <a:rPr lang="en-US" dirty="0" smtClean="0"/>
              <a:t>Event delivery without using the database</a:t>
            </a:r>
          </a:p>
          <a:p>
            <a:r>
              <a:rPr lang="en-US" dirty="0"/>
              <a:t>Complete REST API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43597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Sakai 10 "In the Cloud"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do we mean by Cloud?</a:t>
            </a:r>
          </a:p>
          <a:p>
            <a:pPr lvl="1"/>
            <a:r>
              <a:rPr lang="en-US" dirty="0" smtClean="0"/>
              <a:t>Dynamic provisioning and configuration</a:t>
            </a:r>
          </a:p>
          <a:p>
            <a:pPr lvl="1"/>
            <a:r>
              <a:rPr lang="en-US" dirty="0" smtClean="0"/>
              <a:t>Lower overall resource use per active user</a:t>
            </a:r>
          </a:p>
          <a:p>
            <a:r>
              <a:rPr lang="en-US" dirty="0" smtClean="0"/>
              <a:t>More suitable for virtualized environment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3790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9" name="Picture 8" descr="dT677GLT9.png"/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734" y="4627963"/>
            <a:ext cx="1165839" cy="108034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0" y="0"/>
            <a:ext cx="55097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8C6766"/>
                </a:solidFill>
              </a:rPr>
              <a:t>(Two-year predictions in June-2013)</a:t>
            </a:r>
            <a:endParaRPr lang="en-US" sz="2800" dirty="0">
              <a:solidFill>
                <a:srgbClr val="8C67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29395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0"/>
            <a:ext cx="55097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8C6766"/>
                </a:solidFill>
              </a:rPr>
              <a:t>(Two-year predictions in June-2013)</a:t>
            </a:r>
            <a:endParaRPr lang="en-US" sz="2800" dirty="0">
              <a:solidFill>
                <a:srgbClr val="8C6766"/>
              </a:solidFill>
            </a:endParaRPr>
          </a:p>
        </p:txBody>
      </p:sp>
      <p:pic>
        <p:nvPicPr>
          <p:cNvPr id="6" name="Picture 5" descr="dT677GLT9.png"/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734" y="2686264"/>
            <a:ext cx="645937" cy="598568"/>
          </a:xfrm>
          <a:prstGeom prst="rect">
            <a:avLst/>
          </a:prstGeom>
        </p:spPr>
      </p:pic>
      <p:pic>
        <p:nvPicPr>
          <p:cNvPr id="7" name="Picture 6" descr="dT677GLT9.png"/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734" y="4371586"/>
            <a:ext cx="645937" cy="598568"/>
          </a:xfrm>
          <a:prstGeom prst="rect">
            <a:avLst/>
          </a:prstGeom>
        </p:spPr>
      </p:pic>
      <p:pic>
        <p:nvPicPr>
          <p:cNvPr id="8" name="Picture 7" descr="dT677GLT9.png"/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734" y="4970154"/>
            <a:ext cx="645937" cy="598568"/>
          </a:xfrm>
          <a:prstGeom prst="rect">
            <a:avLst/>
          </a:prstGeom>
        </p:spPr>
      </p:pic>
      <p:pic>
        <p:nvPicPr>
          <p:cNvPr id="9" name="Picture 8" descr="dT677GLT9.png"/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734" y="5648124"/>
            <a:ext cx="645937" cy="598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3253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Sakai</a:t>
            </a:r>
            <a:r>
              <a:rPr lang="en-US" dirty="0"/>
              <a:t> </a:t>
            </a:r>
            <a:r>
              <a:rPr lang="en-US" dirty="0" smtClean="0"/>
              <a:t>11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3649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 Roadmap or </a:t>
            </a:r>
            <a:r>
              <a:rPr lang="en-US" dirty="0" smtClean="0">
                <a:solidFill>
                  <a:srgbClr val="FF6600"/>
                </a:solidFill>
              </a:rPr>
              <a:t>not to Roadmap?</a:t>
            </a:r>
            <a:endParaRPr lang="en-US" dirty="0">
              <a:solidFill>
                <a:srgbClr val="FF66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6600"/>
                </a:solidFill>
              </a:rPr>
              <a:t>Historically we have avoided extensive roadmap discussions</a:t>
            </a:r>
          </a:p>
          <a:p>
            <a:pPr lvl="1"/>
            <a:r>
              <a:rPr lang="en-US" dirty="0" smtClean="0">
                <a:solidFill>
                  <a:srgbClr val="FF6600"/>
                </a:solidFill>
              </a:rPr>
              <a:t>Unpredictable resources</a:t>
            </a:r>
          </a:p>
          <a:p>
            <a:pPr lvl="1"/>
            <a:r>
              <a:rPr lang="en-US" dirty="0" smtClean="0">
                <a:solidFill>
                  <a:srgbClr val="FF6600"/>
                </a:solidFill>
              </a:rPr>
              <a:t>Governance layers / expectations / approvals</a:t>
            </a:r>
          </a:p>
          <a:p>
            <a:r>
              <a:rPr lang="en-US" dirty="0" smtClean="0">
                <a:solidFill>
                  <a:srgbClr val="FFFF00"/>
                </a:solidFill>
              </a:rPr>
              <a:t>The governance of Sakai is clear </a:t>
            </a:r>
          </a:p>
          <a:p>
            <a:r>
              <a:rPr lang="en-US" dirty="0" smtClean="0">
                <a:solidFill>
                  <a:srgbClr val="FFFF00"/>
                </a:solidFill>
              </a:rPr>
              <a:t>Commercial providers resources are more consistent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85422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4793020" cy="1143000"/>
          </a:xfrm>
        </p:spPr>
        <p:txBody>
          <a:bodyPr/>
          <a:lstStyle/>
          <a:p>
            <a:r>
              <a:rPr lang="en-US" dirty="0" smtClean="0"/>
              <a:t>Disclaimer...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216047" y="1776425"/>
            <a:ext cx="3691063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CCFFCC"/>
                </a:solidFill>
              </a:rPr>
              <a:t>What I am about to talk about is not an official direction or position of the University of Michigan, </a:t>
            </a:r>
            <a:r>
              <a:rPr lang="en-US" sz="3200" dirty="0" err="1" smtClean="0">
                <a:solidFill>
                  <a:srgbClr val="CCFFCC"/>
                </a:solidFill>
              </a:rPr>
              <a:t>Longsight</a:t>
            </a:r>
            <a:r>
              <a:rPr lang="en-US" sz="3200" dirty="0" smtClean="0">
                <a:solidFill>
                  <a:srgbClr val="CCFFCC"/>
                </a:solidFill>
              </a:rPr>
              <a:t>, nor IMS Global.</a:t>
            </a:r>
            <a:endParaRPr lang="en-US" sz="3200" dirty="0">
              <a:solidFill>
                <a:srgbClr val="CCFFCC"/>
              </a:solidFill>
            </a:endParaRPr>
          </a:p>
        </p:txBody>
      </p:sp>
      <p:pic>
        <p:nvPicPr>
          <p:cNvPr id="5" name="Picture 1" descr="BookCoverPreviewFront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6548" y="456529"/>
            <a:ext cx="3754080" cy="5350161"/>
          </a:xfrm>
          <a:prstGeom prst="rect">
            <a:avLst/>
          </a:prstGeom>
          <a:noFill/>
          <a:ln w="9525">
            <a:solidFill>
              <a:schemeClr val="accent5">
                <a:lumMod val="40000"/>
                <a:lumOff val="60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36694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ntitl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555" y="145994"/>
            <a:ext cx="6510835" cy="4766362"/>
          </a:xfrm>
          <a:prstGeom prst="rect">
            <a:avLst/>
          </a:prstGeom>
        </p:spPr>
      </p:pic>
      <p:pic>
        <p:nvPicPr>
          <p:cNvPr id="5" name="Picture 4" descr="IMG_3609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5449" y="4055105"/>
            <a:ext cx="3284614" cy="2452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462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86752" y="6332271"/>
            <a:ext cx="734886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https://</a:t>
            </a:r>
            <a:r>
              <a:rPr lang="en-US" dirty="0" err="1">
                <a:solidFill>
                  <a:srgbClr val="FFFF00"/>
                </a:solidFill>
              </a:rPr>
              <a:t>confluence.sakaiproject.org</a:t>
            </a:r>
            <a:r>
              <a:rPr lang="en-US" dirty="0">
                <a:solidFill>
                  <a:srgbClr val="FFFF00"/>
                </a:solidFill>
              </a:rPr>
              <a:t>/display/REL/Sakai+11+straw+man</a:t>
            </a:r>
          </a:p>
        </p:txBody>
      </p:sp>
      <p:pic>
        <p:nvPicPr>
          <p:cNvPr id="5" name="Picture 4" descr="Untitled 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708" y="416940"/>
            <a:ext cx="7824627" cy="5531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5846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ntitled 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11418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86752" y="6332271"/>
            <a:ext cx="734886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https://</a:t>
            </a:r>
            <a:r>
              <a:rPr lang="en-US" dirty="0" err="1">
                <a:solidFill>
                  <a:srgbClr val="FFFF00"/>
                </a:solidFill>
              </a:rPr>
              <a:t>confluence.sakaiproject.org</a:t>
            </a:r>
            <a:r>
              <a:rPr lang="en-US" dirty="0">
                <a:solidFill>
                  <a:srgbClr val="FFFF00"/>
                </a:solidFill>
              </a:rPr>
              <a:t>/display/REL/Sakai+11+straw+man</a:t>
            </a:r>
          </a:p>
        </p:txBody>
      </p:sp>
      <p:sp>
        <p:nvSpPr>
          <p:cNvPr id="7" name="Left Arrow 6"/>
          <p:cNvSpPr/>
          <p:nvPr/>
        </p:nvSpPr>
        <p:spPr>
          <a:xfrm>
            <a:off x="3320281" y="3294221"/>
            <a:ext cx="754008" cy="238137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Untitl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176" y="2240121"/>
            <a:ext cx="8140700" cy="2108200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8960738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Sakai 11 </a:t>
            </a:r>
            <a:r>
              <a:rPr lang="en-US" dirty="0" err="1" smtClean="0"/>
              <a:t>Strawman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Dashboard / Mobile Dashboard</a:t>
            </a:r>
          </a:p>
          <a:p>
            <a:r>
              <a:rPr lang="en-US" dirty="0" smtClean="0"/>
              <a:t>Frameless Portal / Responsive / Morpheus</a:t>
            </a:r>
          </a:p>
          <a:p>
            <a:r>
              <a:rPr lang="en-US" dirty="0" smtClean="0"/>
              <a:t>Hotspot Question type</a:t>
            </a:r>
          </a:p>
          <a:p>
            <a:r>
              <a:rPr lang="en-US" dirty="0" smtClean="0"/>
              <a:t>Lessons UI refine project (thanks to T&amp;L group)</a:t>
            </a:r>
          </a:p>
          <a:p>
            <a:r>
              <a:rPr lang="en-US" dirty="0" smtClean="0"/>
              <a:t>Admin UI for properties</a:t>
            </a:r>
          </a:p>
          <a:p>
            <a:r>
              <a:rPr lang="en-US" dirty="0" smtClean="0"/>
              <a:t>SNAPP integration for discussions 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69966" y="6303072"/>
            <a:ext cx="73780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https://</a:t>
            </a:r>
            <a:r>
              <a:rPr lang="en-US" dirty="0" err="1">
                <a:solidFill>
                  <a:schemeClr val="accent6"/>
                </a:solidFill>
              </a:rPr>
              <a:t>confluence.sakaiproject.org</a:t>
            </a:r>
            <a:r>
              <a:rPr lang="en-US" dirty="0">
                <a:solidFill>
                  <a:schemeClr val="accent6"/>
                </a:solidFill>
              </a:rPr>
              <a:t>/display/REL/Sakai+11+straw+man</a:t>
            </a:r>
          </a:p>
        </p:txBody>
      </p:sp>
    </p:spTree>
    <p:extLst>
      <p:ext uri="{BB962C8B-B14F-4D97-AF65-F5344CB8AC3E}">
        <p14:creationId xmlns:p14="http://schemas.microsoft.com/office/powerpoint/2010/main" val="42615284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Sakai 11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LTI 2.0+ grading and roster services</a:t>
            </a:r>
          </a:p>
          <a:p>
            <a:r>
              <a:rPr lang="en-US" dirty="0" smtClean="0"/>
              <a:t>LTI 2.0 service registry</a:t>
            </a:r>
          </a:p>
          <a:p>
            <a:r>
              <a:rPr lang="en-US" dirty="0" smtClean="0"/>
              <a:t>IMS CC 1.3</a:t>
            </a:r>
          </a:p>
          <a:p>
            <a:r>
              <a:rPr lang="en-US" dirty="0" smtClean="0"/>
              <a:t>IMS Sensor API (Caliper)</a:t>
            </a:r>
          </a:p>
          <a:p>
            <a:r>
              <a:rPr lang="en-US" dirty="0" smtClean="0"/>
              <a:t>Move from SVN to GIT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69966" y="6303072"/>
            <a:ext cx="73780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https://</a:t>
            </a:r>
            <a:r>
              <a:rPr lang="en-US" dirty="0" err="1">
                <a:solidFill>
                  <a:schemeClr val="accent6"/>
                </a:solidFill>
              </a:rPr>
              <a:t>confluence.sakaiproject.org</a:t>
            </a:r>
            <a:r>
              <a:rPr lang="en-US" dirty="0">
                <a:solidFill>
                  <a:schemeClr val="accent6"/>
                </a:solidFill>
              </a:rPr>
              <a:t>/display/REL/Sakai+11+straw+man</a:t>
            </a:r>
          </a:p>
        </p:txBody>
      </p:sp>
    </p:spTree>
    <p:extLst>
      <p:ext uri="{BB962C8B-B14F-4D97-AF65-F5344CB8AC3E}">
        <p14:creationId xmlns:p14="http://schemas.microsoft.com/office/powerpoint/2010/main" val="1288824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Stretch Goals for Sakai</a:t>
            </a:r>
            <a:r>
              <a:rPr lang="en-US" dirty="0"/>
              <a:t> </a:t>
            </a:r>
            <a:r>
              <a:rPr lang="en-US" dirty="0" smtClean="0"/>
              <a:t>11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Support LTI picker in RTE</a:t>
            </a:r>
          </a:p>
          <a:p>
            <a:r>
              <a:rPr lang="en-US" dirty="0" smtClean="0"/>
              <a:t>Grade book rubrics</a:t>
            </a:r>
          </a:p>
          <a:p>
            <a:r>
              <a:rPr lang="en-US" dirty="0" smtClean="0"/>
              <a:t>Grading new front end</a:t>
            </a:r>
          </a:p>
          <a:p>
            <a:r>
              <a:rPr lang="en-US" dirty="0" smtClean="0"/>
              <a:t>Portfolio services to support </a:t>
            </a:r>
            <a:r>
              <a:rPr lang="en-US" dirty="0" err="1" smtClean="0"/>
              <a:t>Karuta</a:t>
            </a:r>
            <a:endParaRPr lang="en-US" dirty="0"/>
          </a:p>
          <a:p>
            <a:r>
              <a:rPr lang="en-US" dirty="0" smtClean="0"/>
              <a:t>Google calendar</a:t>
            </a:r>
          </a:p>
          <a:p>
            <a:r>
              <a:rPr lang="en-US" dirty="0" smtClean="0"/>
              <a:t>Forums tool cleanup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Forum topics embeddable</a:t>
            </a:r>
          </a:p>
          <a:p>
            <a:r>
              <a:rPr lang="en-US" dirty="0" err="1" smtClean="0"/>
              <a:t>rWiki</a:t>
            </a:r>
            <a:r>
              <a:rPr lang="en-US" dirty="0" smtClean="0"/>
              <a:t> replacement</a:t>
            </a:r>
          </a:p>
          <a:p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869966" y="6303072"/>
            <a:ext cx="73780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https://</a:t>
            </a:r>
            <a:r>
              <a:rPr lang="en-US" dirty="0" err="1">
                <a:solidFill>
                  <a:schemeClr val="accent6"/>
                </a:solidFill>
              </a:rPr>
              <a:t>confluence.sakaiproject.org</a:t>
            </a:r>
            <a:r>
              <a:rPr lang="en-US" dirty="0">
                <a:solidFill>
                  <a:schemeClr val="accent6"/>
                </a:solidFill>
              </a:rPr>
              <a:t>/display/REL/Sakai+11+straw+man</a:t>
            </a:r>
          </a:p>
        </p:txBody>
      </p:sp>
    </p:spTree>
    <p:extLst>
      <p:ext uri="{BB962C8B-B14F-4D97-AF65-F5344CB8AC3E}">
        <p14:creationId xmlns:p14="http://schemas.microsoft.com/office/powerpoint/2010/main" val="34401963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Beyond Sakai 11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8475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anvas-Growth-201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718" y="1066233"/>
            <a:ext cx="8470834" cy="433353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143000" y="5959578"/>
            <a:ext cx="72647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http://</a:t>
            </a:r>
            <a:r>
              <a:rPr lang="en-US" dirty="0" err="1">
                <a:solidFill>
                  <a:srgbClr val="FFFF00"/>
                </a:solidFill>
              </a:rPr>
              <a:t>mfeldstein.com</a:t>
            </a:r>
            <a:r>
              <a:rPr lang="en-US" dirty="0">
                <a:solidFill>
                  <a:srgbClr val="FFFF00"/>
                </a:solidFill>
              </a:rPr>
              <a:t>/</a:t>
            </a:r>
            <a:r>
              <a:rPr lang="en-US" dirty="0" err="1">
                <a:solidFill>
                  <a:srgbClr val="FFFF00"/>
                </a:solidFill>
              </a:rPr>
              <a:t>instructurecon</a:t>
            </a:r>
            <a:r>
              <a:rPr lang="en-US" dirty="0">
                <a:solidFill>
                  <a:srgbClr val="FFFF00"/>
                </a:solidFill>
              </a:rPr>
              <a:t>-canvas-different-competition-now/</a:t>
            </a:r>
          </a:p>
        </p:txBody>
      </p:sp>
      <p:pic>
        <p:nvPicPr>
          <p:cNvPr id="6" name="Picture 5" descr="logo_canva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3991" y="1566289"/>
            <a:ext cx="2286000" cy="546100"/>
          </a:xfrm>
          <a:prstGeom prst="rect">
            <a:avLst/>
          </a:prstGeom>
        </p:spPr>
      </p:pic>
      <p:sp>
        <p:nvSpPr>
          <p:cNvPr id="2" name="Freeform 1"/>
          <p:cNvSpPr/>
          <p:nvPr/>
        </p:nvSpPr>
        <p:spPr>
          <a:xfrm>
            <a:off x="7310789" y="2300862"/>
            <a:ext cx="1235564" cy="1150550"/>
          </a:xfrm>
          <a:custGeom>
            <a:avLst/>
            <a:gdLst>
              <a:gd name="connsiteX0" fmla="*/ 951681 w 1235564"/>
              <a:gd name="connsiteY0" fmla="*/ 29962 h 1150550"/>
              <a:gd name="connsiteX1" fmla="*/ 697681 w 1235564"/>
              <a:gd name="connsiteY1" fmla="*/ 44903 h 1150550"/>
              <a:gd name="connsiteX2" fmla="*/ 608034 w 1235564"/>
              <a:gd name="connsiteY2" fmla="*/ 74786 h 1150550"/>
              <a:gd name="connsiteX3" fmla="*/ 548270 w 1235564"/>
              <a:gd name="connsiteY3" fmla="*/ 119609 h 1150550"/>
              <a:gd name="connsiteX4" fmla="*/ 503446 w 1235564"/>
              <a:gd name="connsiteY4" fmla="*/ 134550 h 1150550"/>
              <a:gd name="connsiteX5" fmla="*/ 443681 w 1235564"/>
              <a:gd name="connsiteY5" fmla="*/ 179374 h 1150550"/>
              <a:gd name="connsiteX6" fmla="*/ 398858 w 1235564"/>
              <a:gd name="connsiteY6" fmla="*/ 209256 h 1150550"/>
              <a:gd name="connsiteX7" fmla="*/ 309211 w 1235564"/>
              <a:gd name="connsiteY7" fmla="*/ 328786 h 1150550"/>
              <a:gd name="connsiteX8" fmla="*/ 264387 w 1235564"/>
              <a:gd name="connsiteY8" fmla="*/ 358668 h 1150550"/>
              <a:gd name="connsiteX9" fmla="*/ 219564 w 1235564"/>
              <a:gd name="connsiteY9" fmla="*/ 418433 h 1150550"/>
              <a:gd name="connsiteX10" fmla="*/ 189681 w 1235564"/>
              <a:gd name="connsiteY10" fmla="*/ 463256 h 1150550"/>
              <a:gd name="connsiteX11" fmla="*/ 144858 w 1235564"/>
              <a:gd name="connsiteY11" fmla="*/ 508080 h 1150550"/>
              <a:gd name="connsiteX12" fmla="*/ 100034 w 1235564"/>
              <a:gd name="connsiteY12" fmla="*/ 567845 h 1150550"/>
              <a:gd name="connsiteX13" fmla="*/ 25328 w 1235564"/>
              <a:gd name="connsiteY13" fmla="*/ 657492 h 1150550"/>
              <a:gd name="connsiteX14" fmla="*/ 25328 w 1235564"/>
              <a:gd name="connsiteY14" fmla="*/ 956315 h 1150550"/>
              <a:gd name="connsiteX15" fmla="*/ 85093 w 1235564"/>
              <a:gd name="connsiteY15" fmla="*/ 1045962 h 1150550"/>
              <a:gd name="connsiteX16" fmla="*/ 129917 w 1235564"/>
              <a:gd name="connsiteY16" fmla="*/ 1075845 h 1150550"/>
              <a:gd name="connsiteX17" fmla="*/ 219564 w 1235564"/>
              <a:gd name="connsiteY17" fmla="*/ 1105727 h 1150550"/>
              <a:gd name="connsiteX18" fmla="*/ 264387 w 1235564"/>
              <a:gd name="connsiteY18" fmla="*/ 1120668 h 1150550"/>
              <a:gd name="connsiteX19" fmla="*/ 309211 w 1235564"/>
              <a:gd name="connsiteY19" fmla="*/ 1135609 h 1150550"/>
              <a:gd name="connsiteX20" fmla="*/ 354034 w 1235564"/>
              <a:gd name="connsiteY20" fmla="*/ 1150550 h 1150550"/>
              <a:gd name="connsiteX21" fmla="*/ 712623 w 1235564"/>
              <a:gd name="connsiteY21" fmla="*/ 1135609 h 1150550"/>
              <a:gd name="connsiteX22" fmla="*/ 757446 w 1235564"/>
              <a:gd name="connsiteY22" fmla="*/ 1105727 h 1150550"/>
              <a:gd name="connsiteX23" fmla="*/ 817211 w 1235564"/>
              <a:gd name="connsiteY23" fmla="*/ 1090786 h 1150550"/>
              <a:gd name="connsiteX24" fmla="*/ 891917 w 1235564"/>
              <a:gd name="connsiteY24" fmla="*/ 1031021 h 1150550"/>
              <a:gd name="connsiteX25" fmla="*/ 936740 w 1235564"/>
              <a:gd name="connsiteY25" fmla="*/ 1001139 h 1150550"/>
              <a:gd name="connsiteX26" fmla="*/ 966623 w 1235564"/>
              <a:gd name="connsiteY26" fmla="*/ 956315 h 1150550"/>
              <a:gd name="connsiteX27" fmla="*/ 1056270 w 1235564"/>
              <a:gd name="connsiteY27" fmla="*/ 866668 h 1150550"/>
              <a:gd name="connsiteX28" fmla="*/ 1116034 w 1235564"/>
              <a:gd name="connsiteY28" fmla="*/ 777021 h 1150550"/>
              <a:gd name="connsiteX29" fmla="*/ 1145917 w 1235564"/>
              <a:gd name="connsiteY29" fmla="*/ 732197 h 1150550"/>
              <a:gd name="connsiteX30" fmla="*/ 1190740 w 1235564"/>
              <a:gd name="connsiteY30" fmla="*/ 687374 h 1150550"/>
              <a:gd name="connsiteX31" fmla="*/ 1220623 w 1235564"/>
              <a:gd name="connsiteY31" fmla="*/ 582786 h 1150550"/>
              <a:gd name="connsiteX32" fmla="*/ 1235564 w 1235564"/>
              <a:gd name="connsiteY32" fmla="*/ 537962 h 1150550"/>
              <a:gd name="connsiteX33" fmla="*/ 1220623 w 1235564"/>
              <a:gd name="connsiteY33" fmla="*/ 254080 h 1150550"/>
              <a:gd name="connsiteX34" fmla="*/ 1190740 w 1235564"/>
              <a:gd name="connsiteY34" fmla="*/ 224197 h 1150550"/>
              <a:gd name="connsiteX35" fmla="*/ 1130976 w 1235564"/>
              <a:gd name="connsiteY35" fmla="*/ 119609 h 1150550"/>
              <a:gd name="connsiteX36" fmla="*/ 1086152 w 1235564"/>
              <a:gd name="connsiteY36" fmla="*/ 89727 h 1150550"/>
              <a:gd name="connsiteX37" fmla="*/ 1056270 w 1235564"/>
              <a:gd name="connsiteY37" fmla="*/ 44903 h 1150550"/>
              <a:gd name="connsiteX38" fmla="*/ 996505 w 1235564"/>
              <a:gd name="connsiteY38" fmla="*/ 29962 h 1150550"/>
              <a:gd name="connsiteX39" fmla="*/ 876976 w 1235564"/>
              <a:gd name="connsiteY39" fmla="*/ 80 h 1150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235564" h="1150550">
                <a:moveTo>
                  <a:pt x="951681" y="29962"/>
                </a:moveTo>
                <a:cubicBezTo>
                  <a:pt x="867014" y="34942"/>
                  <a:pt x="781782" y="33933"/>
                  <a:pt x="697681" y="44903"/>
                </a:cubicBezTo>
                <a:cubicBezTo>
                  <a:pt x="666447" y="48977"/>
                  <a:pt x="608034" y="74786"/>
                  <a:pt x="608034" y="74786"/>
                </a:cubicBezTo>
                <a:cubicBezTo>
                  <a:pt x="588113" y="89727"/>
                  <a:pt x="569891" y="107254"/>
                  <a:pt x="548270" y="119609"/>
                </a:cubicBezTo>
                <a:cubicBezTo>
                  <a:pt x="534596" y="127423"/>
                  <a:pt x="517120" y="126736"/>
                  <a:pt x="503446" y="134550"/>
                </a:cubicBezTo>
                <a:cubicBezTo>
                  <a:pt x="481825" y="146905"/>
                  <a:pt x="463945" y="164900"/>
                  <a:pt x="443681" y="179374"/>
                </a:cubicBezTo>
                <a:cubicBezTo>
                  <a:pt x="429069" y="189811"/>
                  <a:pt x="413799" y="199295"/>
                  <a:pt x="398858" y="209256"/>
                </a:cubicBezTo>
                <a:cubicBezTo>
                  <a:pt x="371551" y="250216"/>
                  <a:pt x="348692" y="297201"/>
                  <a:pt x="309211" y="328786"/>
                </a:cubicBezTo>
                <a:cubicBezTo>
                  <a:pt x="295189" y="340004"/>
                  <a:pt x="279328" y="348707"/>
                  <a:pt x="264387" y="358668"/>
                </a:cubicBezTo>
                <a:cubicBezTo>
                  <a:pt x="249446" y="378590"/>
                  <a:pt x="234038" y="398169"/>
                  <a:pt x="219564" y="418433"/>
                </a:cubicBezTo>
                <a:cubicBezTo>
                  <a:pt x="209127" y="433045"/>
                  <a:pt x="201177" y="449461"/>
                  <a:pt x="189681" y="463256"/>
                </a:cubicBezTo>
                <a:cubicBezTo>
                  <a:pt x="176154" y="479489"/>
                  <a:pt x="158609" y="492037"/>
                  <a:pt x="144858" y="508080"/>
                </a:cubicBezTo>
                <a:cubicBezTo>
                  <a:pt x="128652" y="526987"/>
                  <a:pt x="116240" y="548938"/>
                  <a:pt x="100034" y="567845"/>
                </a:cubicBezTo>
                <a:cubicBezTo>
                  <a:pt x="13752" y="668507"/>
                  <a:pt x="91375" y="558423"/>
                  <a:pt x="25328" y="657492"/>
                </a:cubicBezTo>
                <a:cubicBezTo>
                  <a:pt x="-3216" y="771668"/>
                  <a:pt x="-13296" y="786370"/>
                  <a:pt x="25328" y="956315"/>
                </a:cubicBezTo>
                <a:cubicBezTo>
                  <a:pt x="33287" y="991336"/>
                  <a:pt x="55211" y="1026040"/>
                  <a:pt x="85093" y="1045962"/>
                </a:cubicBezTo>
                <a:cubicBezTo>
                  <a:pt x="100034" y="1055923"/>
                  <a:pt x="113507" y="1068552"/>
                  <a:pt x="129917" y="1075845"/>
                </a:cubicBezTo>
                <a:cubicBezTo>
                  <a:pt x="158701" y="1088638"/>
                  <a:pt x="189682" y="1095766"/>
                  <a:pt x="219564" y="1105727"/>
                </a:cubicBezTo>
                <a:lnTo>
                  <a:pt x="264387" y="1120668"/>
                </a:lnTo>
                <a:lnTo>
                  <a:pt x="309211" y="1135609"/>
                </a:lnTo>
                <a:lnTo>
                  <a:pt x="354034" y="1150550"/>
                </a:lnTo>
                <a:cubicBezTo>
                  <a:pt x="473564" y="1145570"/>
                  <a:pt x="593721" y="1148820"/>
                  <a:pt x="712623" y="1135609"/>
                </a:cubicBezTo>
                <a:cubicBezTo>
                  <a:pt x="730470" y="1133626"/>
                  <a:pt x="740941" y="1112800"/>
                  <a:pt x="757446" y="1105727"/>
                </a:cubicBezTo>
                <a:cubicBezTo>
                  <a:pt x="776320" y="1097638"/>
                  <a:pt x="797289" y="1095766"/>
                  <a:pt x="817211" y="1090786"/>
                </a:cubicBezTo>
                <a:cubicBezTo>
                  <a:pt x="955185" y="998800"/>
                  <a:pt x="785457" y="1116188"/>
                  <a:pt x="891917" y="1031021"/>
                </a:cubicBezTo>
                <a:cubicBezTo>
                  <a:pt x="905939" y="1019804"/>
                  <a:pt x="921799" y="1011100"/>
                  <a:pt x="936740" y="1001139"/>
                </a:cubicBezTo>
                <a:cubicBezTo>
                  <a:pt x="946701" y="986198"/>
                  <a:pt x="954693" y="969736"/>
                  <a:pt x="966623" y="956315"/>
                </a:cubicBezTo>
                <a:cubicBezTo>
                  <a:pt x="994699" y="924730"/>
                  <a:pt x="1032829" y="901831"/>
                  <a:pt x="1056270" y="866668"/>
                </a:cubicBezTo>
                <a:lnTo>
                  <a:pt x="1116034" y="777021"/>
                </a:lnTo>
                <a:cubicBezTo>
                  <a:pt x="1125995" y="762080"/>
                  <a:pt x="1133219" y="744895"/>
                  <a:pt x="1145917" y="732197"/>
                </a:cubicBezTo>
                <a:lnTo>
                  <a:pt x="1190740" y="687374"/>
                </a:lnTo>
                <a:cubicBezTo>
                  <a:pt x="1226564" y="579901"/>
                  <a:pt x="1183100" y="714113"/>
                  <a:pt x="1220623" y="582786"/>
                </a:cubicBezTo>
                <a:cubicBezTo>
                  <a:pt x="1224950" y="567642"/>
                  <a:pt x="1230584" y="552903"/>
                  <a:pt x="1235564" y="537962"/>
                </a:cubicBezTo>
                <a:cubicBezTo>
                  <a:pt x="1230584" y="443335"/>
                  <a:pt x="1234024" y="347886"/>
                  <a:pt x="1220623" y="254080"/>
                </a:cubicBezTo>
                <a:cubicBezTo>
                  <a:pt x="1218631" y="240135"/>
                  <a:pt x="1198554" y="235918"/>
                  <a:pt x="1190740" y="224197"/>
                </a:cubicBezTo>
                <a:cubicBezTo>
                  <a:pt x="1167305" y="189045"/>
                  <a:pt x="1161540" y="150173"/>
                  <a:pt x="1130976" y="119609"/>
                </a:cubicBezTo>
                <a:cubicBezTo>
                  <a:pt x="1118278" y="106911"/>
                  <a:pt x="1101093" y="99688"/>
                  <a:pt x="1086152" y="89727"/>
                </a:cubicBezTo>
                <a:cubicBezTo>
                  <a:pt x="1076191" y="74786"/>
                  <a:pt x="1071211" y="54864"/>
                  <a:pt x="1056270" y="44903"/>
                </a:cubicBezTo>
                <a:cubicBezTo>
                  <a:pt x="1039184" y="33512"/>
                  <a:pt x="1016174" y="35863"/>
                  <a:pt x="996505" y="29962"/>
                </a:cubicBezTo>
                <a:cubicBezTo>
                  <a:pt x="886398" y="-3070"/>
                  <a:pt x="941839" y="80"/>
                  <a:pt x="876976" y="80"/>
                </a:cubicBezTo>
              </a:path>
            </a:pathLst>
          </a:cu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95663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ntitled 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235" y="1125811"/>
            <a:ext cx="7694706" cy="4579548"/>
          </a:xfrm>
          <a:prstGeom prst="rect">
            <a:avLst/>
          </a:prstGeom>
        </p:spPr>
      </p:pic>
      <p:sp>
        <p:nvSpPr>
          <p:cNvPr id="5" name="Freeform 4"/>
          <p:cNvSpPr/>
          <p:nvPr/>
        </p:nvSpPr>
        <p:spPr>
          <a:xfrm>
            <a:off x="1538940" y="3466353"/>
            <a:ext cx="1553883" cy="522941"/>
          </a:xfrm>
          <a:custGeom>
            <a:avLst/>
            <a:gdLst>
              <a:gd name="connsiteX0" fmla="*/ 657411 w 1852706"/>
              <a:gd name="connsiteY0" fmla="*/ 59765 h 672353"/>
              <a:gd name="connsiteX1" fmla="*/ 74706 w 1852706"/>
              <a:gd name="connsiteY1" fmla="*/ 74706 h 672353"/>
              <a:gd name="connsiteX2" fmla="*/ 44823 w 1852706"/>
              <a:gd name="connsiteY2" fmla="*/ 104588 h 672353"/>
              <a:gd name="connsiteX3" fmla="*/ 14941 w 1852706"/>
              <a:gd name="connsiteY3" fmla="*/ 194235 h 672353"/>
              <a:gd name="connsiteX4" fmla="*/ 0 w 1852706"/>
              <a:gd name="connsiteY4" fmla="*/ 239059 h 672353"/>
              <a:gd name="connsiteX5" fmla="*/ 14941 w 1852706"/>
              <a:gd name="connsiteY5" fmla="*/ 403412 h 672353"/>
              <a:gd name="connsiteX6" fmla="*/ 89647 w 1852706"/>
              <a:gd name="connsiteY6" fmla="*/ 448235 h 672353"/>
              <a:gd name="connsiteX7" fmla="*/ 224117 w 1852706"/>
              <a:gd name="connsiteY7" fmla="*/ 508000 h 672353"/>
              <a:gd name="connsiteX8" fmla="*/ 283882 w 1852706"/>
              <a:gd name="connsiteY8" fmla="*/ 522941 h 672353"/>
              <a:gd name="connsiteX9" fmla="*/ 881529 w 1852706"/>
              <a:gd name="connsiteY9" fmla="*/ 537882 h 672353"/>
              <a:gd name="connsiteX10" fmla="*/ 1075764 w 1852706"/>
              <a:gd name="connsiteY10" fmla="*/ 612588 h 672353"/>
              <a:gd name="connsiteX11" fmla="*/ 1135529 w 1852706"/>
              <a:gd name="connsiteY11" fmla="*/ 642471 h 672353"/>
              <a:gd name="connsiteX12" fmla="*/ 1210235 w 1852706"/>
              <a:gd name="connsiteY12" fmla="*/ 657412 h 672353"/>
              <a:gd name="connsiteX13" fmla="*/ 1255058 w 1852706"/>
              <a:gd name="connsiteY13" fmla="*/ 672353 h 672353"/>
              <a:gd name="connsiteX14" fmla="*/ 1598706 w 1852706"/>
              <a:gd name="connsiteY14" fmla="*/ 657412 h 672353"/>
              <a:gd name="connsiteX15" fmla="*/ 1703294 w 1852706"/>
              <a:gd name="connsiteY15" fmla="*/ 582706 h 672353"/>
              <a:gd name="connsiteX16" fmla="*/ 1748117 w 1852706"/>
              <a:gd name="connsiteY16" fmla="*/ 552823 h 672353"/>
              <a:gd name="connsiteX17" fmla="*/ 1778000 w 1852706"/>
              <a:gd name="connsiteY17" fmla="*/ 493059 h 672353"/>
              <a:gd name="connsiteX18" fmla="*/ 1807882 w 1852706"/>
              <a:gd name="connsiteY18" fmla="*/ 448235 h 672353"/>
              <a:gd name="connsiteX19" fmla="*/ 1852706 w 1852706"/>
              <a:gd name="connsiteY19" fmla="*/ 298823 h 672353"/>
              <a:gd name="connsiteX20" fmla="*/ 1837764 w 1852706"/>
              <a:gd name="connsiteY20" fmla="*/ 254000 h 672353"/>
              <a:gd name="connsiteX21" fmla="*/ 1763058 w 1852706"/>
              <a:gd name="connsiteY21" fmla="*/ 224118 h 672353"/>
              <a:gd name="connsiteX22" fmla="*/ 1613647 w 1852706"/>
              <a:gd name="connsiteY22" fmla="*/ 179294 h 672353"/>
              <a:gd name="connsiteX23" fmla="*/ 1538941 w 1852706"/>
              <a:gd name="connsiteY23" fmla="*/ 134471 h 672353"/>
              <a:gd name="connsiteX24" fmla="*/ 1479176 w 1852706"/>
              <a:gd name="connsiteY24" fmla="*/ 104588 h 672353"/>
              <a:gd name="connsiteX25" fmla="*/ 1374588 w 1852706"/>
              <a:gd name="connsiteY25" fmla="*/ 29882 h 672353"/>
              <a:gd name="connsiteX26" fmla="*/ 1284941 w 1852706"/>
              <a:gd name="connsiteY26" fmla="*/ 0 h 672353"/>
              <a:gd name="connsiteX27" fmla="*/ 313764 w 1852706"/>
              <a:gd name="connsiteY27" fmla="*/ 14941 h 672353"/>
              <a:gd name="connsiteX28" fmla="*/ 254000 w 1852706"/>
              <a:gd name="connsiteY28" fmla="*/ 59765 h 672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852706" h="672353">
                <a:moveTo>
                  <a:pt x="657411" y="59765"/>
                </a:moveTo>
                <a:cubicBezTo>
                  <a:pt x="463176" y="64745"/>
                  <a:pt x="268487" y="60527"/>
                  <a:pt x="74706" y="74706"/>
                </a:cubicBezTo>
                <a:cubicBezTo>
                  <a:pt x="60657" y="75734"/>
                  <a:pt x="51123" y="91988"/>
                  <a:pt x="44823" y="104588"/>
                </a:cubicBezTo>
                <a:cubicBezTo>
                  <a:pt x="30736" y="132761"/>
                  <a:pt x="24902" y="164353"/>
                  <a:pt x="14941" y="194235"/>
                </a:cubicBezTo>
                <a:lnTo>
                  <a:pt x="0" y="239059"/>
                </a:lnTo>
                <a:cubicBezTo>
                  <a:pt x="4980" y="293843"/>
                  <a:pt x="-6729" y="352850"/>
                  <a:pt x="14941" y="403412"/>
                </a:cubicBezTo>
                <a:cubicBezTo>
                  <a:pt x="26381" y="430104"/>
                  <a:pt x="65021" y="432844"/>
                  <a:pt x="89647" y="448235"/>
                </a:cubicBezTo>
                <a:cubicBezTo>
                  <a:pt x="155059" y="489118"/>
                  <a:pt x="127291" y="483794"/>
                  <a:pt x="224117" y="508000"/>
                </a:cubicBezTo>
                <a:cubicBezTo>
                  <a:pt x="244039" y="512980"/>
                  <a:pt x="263368" y="522009"/>
                  <a:pt x="283882" y="522941"/>
                </a:cubicBezTo>
                <a:cubicBezTo>
                  <a:pt x="482954" y="531990"/>
                  <a:pt x="682313" y="532902"/>
                  <a:pt x="881529" y="537882"/>
                </a:cubicBezTo>
                <a:cubicBezTo>
                  <a:pt x="948345" y="560153"/>
                  <a:pt x="1010145" y="579778"/>
                  <a:pt x="1075764" y="612588"/>
                </a:cubicBezTo>
                <a:cubicBezTo>
                  <a:pt x="1095686" y="622549"/>
                  <a:pt x="1114399" y="635428"/>
                  <a:pt x="1135529" y="642471"/>
                </a:cubicBezTo>
                <a:cubicBezTo>
                  <a:pt x="1159621" y="650502"/>
                  <a:pt x="1185598" y="651253"/>
                  <a:pt x="1210235" y="657412"/>
                </a:cubicBezTo>
                <a:cubicBezTo>
                  <a:pt x="1225514" y="661232"/>
                  <a:pt x="1240117" y="667373"/>
                  <a:pt x="1255058" y="672353"/>
                </a:cubicBezTo>
                <a:cubicBezTo>
                  <a:pt x="1369607" y="667373"/>
                  <a:pt x="1484750" y="670074"/>
                  <a:pt x="1598706" y="657412"/>
                </a:cubicBezTo>
                <a:cubicBezTo>
                  <a:pt x="1649743" y="651741"/>
                  <a:pt x="1668929" y="611343"/>
                  <a:pt x="1703294" y="582706"/>
                </a:cubicBezTo>
                <a:cubicBezTo>
                  <a:pt x="1717089" y="571210"/>
                  <a:pt x="1733176" y="562784"/>
                  <a:pt x="1748117" y="552823"/>
                </a:cubicBezTo>
                <a:cubicBezTo>
                  <a:pt x="1758078" y="532902"/>
                  <a:pt x="1766949" y="512397"/>
                  <a:pt x="1778000" y="493059"/>
                </a:cubicBezTo>
                <a:cubicBezTo>
                  <a:pt x="1786909" y="477468"/>
                  <a:pt x="1800589" y="464644"/>
                  <a:pt x="1807882" y="448235"/>
                </a:cubicBezTo>
                <a:cubicBezTo>
                  <a:pt x="1828666" y="401470"/>
                  <a:pt x="1840289" y="348490"/>
                  <a:pt x="1852706" y="298823"/>
                </a:cubicBezTo>
                <a:cubicBezTo>
                  <a:pt x="1847725" y="283882"/>
                  <a:pt x="1849863" y="264082"/>
                  <a:pt x="1837764" y="254000"/>
                </a:cubicBezTo>
                <a:cubicBezTo>
                  <a:pt x="1817160" y="236830"/>
                  <a:pt x="1788502" y="232599"/>
                  <a:pt x="1763058" y="224118"/>
                </a:cubicBezTo>
                <a:cubicBezTo>
                  <a:pt x="1681790" y="197028"/>
                  <a:pt x="1708886" y="222584"/>
                  <a:pt x="1613647" y="179294"/>
                </a:cubicBezTo>
                <a:cubicBezTo>
                  <a:pt x="1587210" y="167277"/>
                  <a:pt x="1564327" y="148574"/>
                  <a:pt x="1538941" y="134471"/>
                </a:cubicBezTo>
                <a:cubicBezTo>
                  <a:pt x="1519471" y="123654"/>
                  <a:pt x="1498064" y="116393"/>
                  <a:pt x="1479176" y="104588"/>
                </a:cubicBezTo>
                <a:cubicBezTo>
                  <a:pt x="1465605" y="96106"/>
                  <a:pt x="1396460" y="39603"/>
                  <a:pt x="1374588" y="29882"/>
                </a:cubicBezTo>
                <a:cubicBezTo>
                  <a:pt x="1345804" y="17089"/>
                  <a:pt x="1314823" y="9961"/>
                  <a:pt x="1284941" y="0"/>
                </a:cubicBezTo>
                <a:cubicBezTo>
                  <a:pt x="961215" y="4980"/>
                  <a:pt x="637213" y="671"/>
                  <a:pt x="313764" y="14941"/>
                </a:cubicBezTo>
                <a:cubicBezTo>
                  <a:pt x="296087" y="15721"/>
                  <a:pt x="268691" y="45073"/>
                  <a:pt x="254000" y="59765"/>
                </a:cubicBezTo>
              </a:path>
            </a:pathLst>
          </a:cu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3216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From the 2003 Sakai Proposal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6186" y="6296880"/>
            <a:ext cx="9058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http://www-</a:t>
            </a:r>
            <a:r>
              <a:rPr lang="en-US" dirty="0" err="1" smtClean="0"/>
              <a:t>personal.umich.edu</a:t>
            </a:r>
            <a:r>
              <a:rPr lang="en-US" dirty="0" smtClean="0"/>
              <a:t>/~csev/papers/2004/2004_03_01_mellon_sakai_proposal.pdf</a:t>
            </a:r>
            <a:endParaRPr lang="en-US" dirty="0"/>
          </a:p>
        </p:txBody>
      </p:sp>
      <p:pic>
        <p:nvPicPr>
          <p:cNvPr id="6" name="Picture 5" descr="Untitl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145" y="2418229"/>
            <a:ext cx="8623300" cy="184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9128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Sakai Strengths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Shortest distance between end-users and core developers</a:t>
            </a:r>
          </a:p>
          <a:p>
            <a:r>
              <a:rPr lang="en-US" dirty="0" smtClean="0"/>
              <a:t>Market-leading solution to teaching </a:t>
            </a:r>
            <a:r>
              <a:rPr lang="en-US" i="1" dirty="0" smtClean="0"/>
              <a:t>and</a:t>
            </a:r>
            <a:r>
              <a:rPr lang="en-US" dirty="0" smtClean="0"/>
              <a:t> collaboration for higher education</a:t>
            </a:r>
          </a:p>
          <a:p>
            <a:r>
              <a:rPr lang="en-US" dirty="0" smtClean="0"/>
              <a:t>Low cost per seat (Moodle as well)</a:t>
            </a:r>
          </a:p>
          <a:p>
            <a:r>
              <a:rPr lang="en-US" dirty="0" smtClean="0"/>
              <a:t>Healthy commercial provider ecosystem</a:t>
            </a:r>
          </a:p>
          <a:p>
            <a:r>
              <a:rPr lang="en-US" dirty="0" smtClean="0"/>
              <a:t>Hosting flexibility (cloud in Sakai 10)</a:t>
            </a:r>
          </a:p>
          <a:p>
            <a:r>
              <a:rPr lang="en-US" dirty="0" smtClean="0"/>
              <a:t>International priorities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82259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Decade of Leadership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Sakai 10 is a world-class Enterprise LMS </a:t>
            </a:r>
          </a:p>
          <a:p>
            <a:r>
              <a:rPr lang="en-US" dirty="0"/>
              <a:t>We have been a driving force in building standards and interoperability in LMS systems</a:t>
            </a:r>
          </a:p>
          <a:p>
            <a:pPr lvl="1"/>
            <a:r>
              <a:rPr lang="en-US" dirty="0"/>
              <a:t>IMS Learning Tools Interoperability </a:t>
            </a:r>
          </a:p>
          <a:p>
            <a:pPr lvl="1"/>
            <a:r>
              <a:rPr lang="en-US" dirty="0"/>
              <a:t>IMS Common Cartridge</a:t>
            </a:r>
          </a:p>
          <a:p>
            <a:r>
              <a:rPr lang="en-US" dirty="0"/>
              <a:t>We have made the market better and safer</a:t>
            </a:r>
          </a:p>
        </p:txBody>
      </p:sp>
    </p:spTree>
    <p:extLst>
      <p:ext uri="{BB962C8B-B14F-4D97-AF65-F5344CB8AC3E}">
        <p14:creationId xmlns:p14="http://schemas.microsoft.com/office/powerpoint/2010/main" val="10986875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33603"/>
          </a:xfrm>
        </p:spPr>
        <p:txBody>
          <a:bodyPr/>
          <a:lstStyle/>
          <a:p>
            <a:r>
              <a:rPr lang="en-US" dirty="0" smtClean="0">
                <a:solidFill>
                  <a:srgbClr val="000000"/>
                </a:solidFill>
              </a:rPr>
              <a:t>"Large Midwestern University"</a:t>
            </a:r>
            <a:endParaRPr lang="en-US" dirty="0">
              <a:solidFill>
                <a:srgbClr val="000000"/>
              </a:solidFill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3648124" y="1575263"/>
            <a:ext cx="1872335" cy="1358297"/>
            <a:chOff x="2515795" y="1061473"/>
            <a:chExt cx="1872335" cy="1358297"/>
          </a:xfrm>
        </p:grpSpPr>
        <p:sp>
          <p:nvSpPr>
            <p:cNvPr id="19" name="Rectangle 18"/>
            <p:cNvSpPr/>
            <p:nvPr/>
          </p:nvSpPr>
          <p:spPr>
            <a:xfrm>
              <a:off x="2515795" y="1061473"/>
              <a:ext cx="1872335" cy="1358297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dirty="0" smtClean="0"/>
                <a:t>Sakai</a:t>
              </a:r>
              <a:endParaRPr lang="en-US" dirty="0"/>
            </a:p>
          </p:txBody>
        </p:sp>
        <p:pic>
          <p:nvPicPr>
            <p:cNvPr id="20" name="Picture 8" descr="Sakai-logo-transparent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94439" y="1470895"/>
              <a:ext cx="1157288" cy="70008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</p:pic>
      </p:grpSp>
      <p:pic>
        <p:nvPicPr>
          <p:cNvPr id="21" name="Picture 20" descr="coursesma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625" y="4111164"/>
            <a:ext cx="952500" cy="952500"/>
          </a:xfrm>
          <a:prstGeom prst="rect">
            <a:avLst/>
          </a:prstGeom>
        </p:spPr>
      </p:pic>
      <p:pic>
        <p:nvPicPr>
          <p:cNvPr id="22" name="Picture 21" descr="piazza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0192" y="4111164"/>
            <a:ext cx="952500" cy="952500"/>
          </a:xfrm>
          <a:prstGeom prst="rect">
            <a:avLst/>
          </a:prstGeom>
        </p:spPr>
      </p:pic>
      <p:pic>
        <p:nvPicPr>
          <p:cNvPr id="23" name="Picture 22" descr="bbb_bigger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9374" y="4111164"/>
            <a:ext cx="952500" cy="952500"/>
          </a:xfrm>
          <a:prstGeom prst="rect">
            <a:avLst/>
          </a:prstGeom>
        </p:spPr>
      </p:pic>
      <p:pic>
        <p:nvPicPr>
          <p:cNvPr id="24" name="Picture 23" descr="wileyplus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2208" y="4111164"/>
            <a:ext cx="952500" cy="952500"/>
          </a:xfrm>
          <a:prstGeom prst="rect">
            <a:avLst/>
          </a:prstGeom>
        </p:spPr>
      </p:pic>
      <p:cxnSp>
        <p:nvCxnSpPr>
          <p:cNvPr id="26" name="Straight Connector 25"/>
          <p:cNvCxnSpPr>
            <a:stCxn id="19" idx="2"/>
            <a:endCxn id="21" idx="0"/>
          </p:cNvCxnSpPr>
          <p:nvPr/>
        </p:nvCxnSpPr>
        <p:spPr>
          <a:xfrm flipH="1">
            <a:off x="824875" y="2933560"/>
            <a:ext cx="3759417" cy="117760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19" idx="2"/>
            <a:endCxn id="24" idx="0"/>
          </p:cNvCxnSpPr>
          <p:nvPr/>
        </p:nvCxnSpPr>
        <p:spPr>
          <a:xfrm flipH="1">
            <a:off x="2158458" y="2933560"/>
            <a:ext cx="2425834" cy="117760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19" idx="2"/>
          </p:cNvCxnSpPr>
          <p:nvPr/>
        </p:nvCxnSpPr>
        <p:spPr>
          <a:xfrm flipH="1">
            <a:off x="3492041" y="2933560"/>
            <a:ext cx="1092251" cy="117760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19" idx="2"/>
            <a:endCxn id="23" idx="0"/>
          </p:cNvCxnSpPr>
          <p:nvPr/>
        </p:nvCxnSpPr>
        <p:spPr>
          <a:xfrm>
            <a:off x="4584292" y="2933560"/>
            <a:ext cx="241332" cy="117760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19" idx="2"/>
            <a:endCxn id="22" idx="0"/>
          </p:cNvCxnSpPr>
          <p:nvPr/>
        </p:nvCxnSpPr>
        <p:spPr>
          <a:xfrm>
            <a:off x="4584292" y="2933560"/>
            <a:ext cx="3882150" cy="117760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7016540" y="4402748"/>
            <a:ext cx="592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.......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380473" y="5651224"/>
            <a:ext cx="70859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000000"/>
                </a:solidFill>
              </a:rPr>
              <a:t>Sakai has changed the world.... But...</a:t>
            </a:r>
            <a:endParaRPr lang="en-US" sz="3600" dirty="0">
              <a:solidFill>
                <a:srgbClr val="000000"/>
              </a:solidFill>
            </a:endParaRP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82957" y="4111164"/>
            <a:ext cx="952500" cy="952500"/>
          </a:xfrm>
          <a:prstGeom prst="rect">
            <a:avLst/>
          </a:prstGeom>
        </p:spPr>
      </p:pic>
      <p:cxnSp>
        <p:nvCxnSpPr>
          <p:cNvPr id="34" name="Straight Connector 33"/>
          <p:cNvCxnSpPr>
            <a:stCxn id="19" idx="2"/>
            <a:endCxn id="33" idx="0"/>
          </p:cNvCxnSpPr>
          <p:nvPr/>
        </p:nvCxnSpPr>
        <p:spPr>
          <a:xfrm>
            <a:off x="4584292" y="2933560"/>
            <a:ext cx="1574915" cy="117760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longsight_eyeball_logo.png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05" b="15038"/>
          <a:stretch/>
        </p:blipFill>
        <p:spPr>
          <a:xfrm>
            <a:off x="2913528" y="4170928"/>
            <a:ext cx="1105647" cy="789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1231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Bundling the LMS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700" dirty="0" smtClean="0"/>
              <a:t>To date, the dominant strategy in the LMS </a:t>
            </a:r>
            <a:br>
              <a:rPr lang="en-US" sz="2700" dirty="0" smtClean="0"/>
            </a:br>
            <a:r>
              <a:rPr lang="en-US" sz="2700" dirty="0" smtClean="0"/>
              <a:t>marketplace has been:</a:t>
            </a:r>
          </a:p>
          <a:p>
            <a:pPr lvl="1"/>
            <a:r>
              <a:rPr lang="en-US" sz="2700" dirty="0" smtClean="0"/>
              <a:t>Push as much into the LMS as possible</a:t>
            </a:r>
          </a:p>
          <a:p>
            <a:pPr lvl="1"/>
            <a:r>
              <a:rPr lang="en-US" sz="2700" dirty="0" smtClean="0"/>
              <a:t>Fight to gain market share </a:t>
            </a:r>
          </a:p>
          <a:p>
            <a:pPr lvl="1"/>
            <a:r>
              <a:rPr lang="en-US" sz="2700" dirty="0" smtClean="0"/>
              <a:t>Get to the tipping point and eliminate the competitors</a:t>
            </a:r>
          </a:p>
          <a:p>
            <a:r>
              <a:rPr lang="en-US" sz="2700" dirty="0" smtClean="0"/>
              <a:t>This means every 3-4 years a new well-funded "invading army" shows up</a:t>
            </a:r>
          </a:p>
          <a:p>
            <a:r>
              <a:rPr lang="en-US" sz="2700" dirty="0" smtClean="0"/>
              <a:t>Teachers, students, and IT staff are "prisoners of war"</a:t>
            </a:r>
            <a:endParaRPr lang="en-US" sz="2700" dirty="0"/>
          </a:p>
        </p:txBody>
      </p:sp>
      <p:sp>
        <p:nvSpPr>
          <p:cNvPr id="4" name="Rectangle 3"/>
          <p:cNvSpPr/>
          <p:nvPr/>
        </p:nvSpPr>
        <p:spPr>
          <a:xfrm>
            <a:off x="253219" y="6336912"/>
            <a:ext cx="867474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blogs.hbr.org</a:t>
            </a:r>
            <a:r>
              <a:rPr lang="en-US" dirty="0"/>
              <a:t>/2014/06/how-to-succeed-in-business-by-bundling-and-unbundling/</a:t>
            </a:r>
          </a:p>
        </p:txBody>
      </p:sp>
      <p:pic>
        <p:nvPicPr>
          <p:cNvPr id="5" name="Picture 4" descr="AttilatheHunonhorsebackbyGeorgeSStuart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1739" y="221551"/>
            <a:ext cx="1594782" cy="2392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4891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Un-Bundling the LMS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Multiple cooperating vendors in an ecosystem together</a:t>
            </a:r>
          </a:p>
          <a:p>
            <a:r>
              <a:rPr lang="en-US" dirty="0" smtClean="0"/>
              <a:t>Building hundreds of applications that work with any LMS</a:t>
            </a:r>
          </a:p>
          <a:p>
            <a:r>
              <a:rPr lang="en-US" dirty="0" smtClean="0"/>
              <a:t>Free teachers and local IT staff to innovate</a:t>
            </a:r>
            <a:endParaRPr lang="en-US" dirty="0"/>
          </a:p>
        </p:txBody>
      </p:sp>
      <p:pic>
        <p:nvPicPr>
          <p:cNvPr id="4" name="Picture 3" descr="Untitl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4699" y="4512952"/>
            <a:ext cx="5803928" cy="2119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326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04630" cy="1143000"/>
          </a:xfrm>
        </p:spPr>
        <p:txBody>
          <a:bodyPr/>
          <a:lstStyle/>
          <a:p>
            <a:r>
              <a:rPr lang="en-US" dirty="0" smtClean="0"/>
              <a:t>The Standards are Coming...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LTI 1.x – Three pages of spec and </a:t>
            </a:r>
            <a:br>
              <a:rPr lang="en-US" dirty="0" smtClean="0"/>
            </a:br>
            <a:r>
              <a:rPr lang="en-US" dirty="0" smtClean="0"/>
              <a:t>some "hello world" code</a:t>
            </a:r>
            <a:endParaRPr lang="en-US" dirty="0"/>
          </a:p>
          <a:p>
            <a:r>
              <a:rPr lang="en-US" dirty="0" smtClean="0"/>
              <a:t>LTI 2.x – Several specs – multiple interactions</a:t>
            </a:r>
          </a:p>
          <a:p>
            <a:pPr lvl="1"/>
            <a:r>
              <a:rPr lang="en-US" dirty="0" smtClean="0"/>
              <a:t>We will need to share common implementations across instructions</a:t>
            </a:r>
            <a:endParaRPr lang="en-US" dirty="0"/>
          </a:p>
          <a:p>
            <a:r>
              <a:rPr lang="en-US" dirty="0" smtClean="0"/>
              <a:t>And what about Caliper, Casa, </a:t>
            </a:r>
            <a:r>
              <a:rPr lang="en-US" dirty="0" err="1" smtClean="0"/>
              <a:t>xAPI</a:t>
            </a:r>
            <a:r>
              <a:rPr lang="en-US" dirty="0" smtClean="0"/>
              <a:t>, etc. ??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 descr="imgre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6861" y="226413"/>
            <a:ext cx="1306369" cy="192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6695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33603"/>
          </a:xfrm>
        </p:spPr>
        <p:txBody>
          <a:bodyPr/>
          <a:lstStyle/>
          <a:p>
            <a:r>
              <a:rPr lang="en-US" dirty="0" smtClean="0"/>
              <a:t>An Architecture for Unbundling...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3590193" y="1334885"/>
            <a:ext cx="1872335" cy="135829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23" name="Picture 22" descr="instructur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6750" y="1454423"/>
            <a:ext cx="1119220" cy="1119220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5869317" y="1334885"/>
            <a:ext cx="1872335" cy="135829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24" name="Picture 23" descr="coursera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9280" y="1427829"/>
            <a:ext cx="1172408" cy="1172408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1311068" y="1334885"/>
            <a:ext cx="1872335" cy="135829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25" name="Picture 8" descr="Sakai-logo-transparent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6840" y="1541942"/>
            <a:ext cx="1560790" cy="944182"/>
          </a:xfrm>
          <a:prstGeom prst="rect">
            <a:avLst/>
          </a:prstGeom>
          <a:solidFill>
            <a:schemeClr val="tx1"/>
          </a:solidFill>
          <a:ln>
            <a:solidFill>
              <a:srgbClr val="FFFFFF"/>
            </a:solidFill>
          </a:ln>
        </p:spPr>
      </p:pic>
      <p:sp>
        <p:nvSpPr>
          <p:cNvPr id="15" name="Rectangle 14"/>
          <p:cNvSpPr/>
          <p:nvPr/>
        </p:nvSpPr>
        <p:spPr>
          <a:xfrm>
            <a:off x="1202164" y="4886074"/>
            <a:ext cx="6582556" cy="135829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dirty="0" smtClean="0"/>
              <a:t>App</a:t>
            </a:r>
          </a:p>
          <a:p>
            <a:r>
              <a:rPr lang="en-US" dirty="0" smtClean="0"/>
              <a:t>Store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2139794" y="5232266"/>
            <a:ext cx="837561" cy="66591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 smtClean="0"/>
              <a:t>Tool</a:t>
            </a:r>
            <a:endParaRPr lang="en-US" sz="2400" dirty="0"/>
          </a:p>
        </p:txBody>
      </p:sp>
      <p:sp>
        <p:nvSpPr>
          <p:cNvPr id="26" name="Rectangle 25"/>
          <p:cNvSpPr/>
          <p:nvPr/>
        </p:nvSpPr>
        <p:spPr>
          <a:xfrm>
            <a:off x="3199940" y="5232266"/>
            <a:ext cx="837561" cy="6659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 smtClean="0"/>
              <a:t>Tool</a:t>
            </a:r>
            <a:endParaRPr lang="en-US" sz="2400" dirty="0"/>
          </a:p>
        </p:txBody>
      </p:sp>
      <p:sp>
        <p:nvSpPr>
          <p:cNvPr id="27" name="Rectangle 26"/>
          <p:cNvSpPr/>
          <p:nvPr/>
        </p:nvSpPr>
        <p:spPr>
          <a:xfrm>
            <a:off x="4268053" y="5232266"/>
            <a:ext cx="837561" cy="66591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 smtClean="0"/>
              <a:t>Tool</a:t>
            </a:r>
            <a:endParaRPr lang="en-US" sz="2400" dirty="0"/>
          </a:p>
        </p:txBody>
      </p:sp>
      <p:sp>
        <p:nvSpPr>
          <p:cNvPr id="28" name="Rectangle 27"/>
          <p:cNvSpPr/>
          <p:nvPr/>
        </p:nvSpPr>
        <p:spPr>
          <a:xfrm>
            <a:off x="6319682" y="5232266"/>
            <a:ext cx="837561" cy="66591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 smtClean="0"/>
              <a:t>Tool</a:t>
            </a:r>
            <a:endParaRPr lang="en-US" sz="2400" dirty="0"/>
          </a:p>
        </p:txBody>
      </p:sp>
      <p:pic>
        <p:nvPicPr>
          <p:cNvPr id="29" name="Picture 28" descr="images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5460" y="4886074"/>
            <a:ext cx="346192" cy="34619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392492" y="5376969"/>
            <a:ext cx="5658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...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80097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33603"/>
          </a:xfrm>
        </p:spPr>
        <p:txBody>
          <a:bodyPr/>
          <a:lstStyle/>
          <a:p>
            <a:r>
              <a:rPr lang="en-US" dirty="0"/>
              <a:t>An Architecture for Unbundling...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202164" y="4886074"/>
            <a:ext cx="6582556" cy="135829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dirty="0" smtClean="0"/>
              <a:t>App</a:t>
            </a:r>
          </a:p>
          <a:p>
            <a:r>
              <a:rPr lang="en-US" dirty="0" smtClean="0"/>
              <a:t>Store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2139794" y="5232266"/>
            <a:ext cx="837561" cy="66591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 smtClean="0"/>
              <a:t>Tool</a:t>
            </a:r>
            <a:endParaRPr lang="en-US" sz="2400" dirty="0"/>
          </a:p>
        </p:txBody>
      </p:sp>
      <p:sp>
        <p:nvSpPr>
          <p:cNvPr id="16" name="Rectangle 15"/>
          <p:cNvSpPr/>
          <p:nvPr/>
        </p:nvSpPr>
        <p:spPr>
          <a:xfrm>
            <a:off x="3199940" y="5232266"/>
            <a:ext cx="837561" cy="6659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 smtClean="0"/>
              <a:t>Tool</a:t>
            </a:r>
            <a:endParaRPr lang="en-US" sz="2400" dirty="0"/>
          </a:p>
        </p:txBody>
      </p:sp>
      <p:sp>
        <p:nvSpPr>
          <p:cNvPr id="18" name="Rectangle 17"/>
          <p:cNvSpPr/>
          <p:nvPr/>
        </p:nvSpPr>
        <p:spPr>
          <a:xfrm>
            <a:off x="4268053" y="5232266"/>
            <a:ext cx="837561" cy="66591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 smtClean="0"/>
              <a:t>Tool</a:t>
            </a:r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6319682" y="5232266"/>
            <a:ext cx="837561" cy="66591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 smtClean="0"/>
              <a:t>Tool</a:t>
            </a:r>
            <a:endParaRPr lang="en-US" sz="2400" dirty="0"/>
          </a:p>
        </p:txBody>
      </p:sp>
      <p:sp>
        <p:nvSpPr>
          <p:cNvPr id="21" name="Rectangle 20"/>
          <p:cNvSpPr/>
          <p:nvPr/>
        </p:nvSpPr>
        <p:spPr>
          <a:xfrm>
            <a:off x="3590193" y="1334885"/>
            <a:ext cx="1872335" cy="135829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23" name="Picture 22" descr="instructur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6750" y="1454423"/>
            <a:ext cx="1119220" cy="1119220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5869317" y="1334885"/>
            <a:ext cx="1872335" cy="135829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24" name="Picture 23" descr="coursera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9280" y="1427829"/>
            <a:ext cx="1172408" cy="1172408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1311068" y="1334885"/>
            <a:ext cx="1872335" cy="135829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25" name="Picture 8" descr="Sakai-logo-transparent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6840" y="1541942"/>
            <a:ext cx="1560790" cy="944182"/>
          </a:xfrm>
          <a:prstGeom prst="rect">
            <a:avLst/>
          </a:prstGeom>
          <a:solidFill>
            <a:schemeClr val="tx1"/>
          </a:solidFill>
          <a:ln>
            <a:solidFill>
              <a:srgbClr val="FFFFFF"/>
            </a:solidFill>
          </a:ln>
        </p:spPr>
      </p:pic>
      <p:pic>
        <p:nvPicPr>
          <p:cNvPr id="3" name="Picture 2" descr="images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5460" y="4886074"/>
            <a:ext cx="346192" cy="346192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1155295" y="3032381"/>
            <a:ext cx="6629425" cy="135829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err="1" smtClean="0"/>
              <a:t>Tsugi</a:t>
            </a:r>
            <a:endParaRPr lang="en-US" dirty="0" smtClean="0"/>
          </a:p>
          <a:p>
            <a:r>
              <a:rPr lang="en-US" dirty="0" smtClean="0"/>
              <a:t>Hosting</a:t>
            </a:r>
          </a:p>
          <a:p>
            <a:r>
              <a:rPr lang="en-US" dirty="0"/>
              <a:t>C</a:t>
            </a:r>
            <a:r>
              <a:rPr lang="en-US" dirty="0" smtClean="0"/>
              <a:t>ontainer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4420453" y="3394373"/>
            <a:ext cx="837561" cy="66591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 smtClean="0"/>
              <a:t>Tool</a:t>
            </a:r>
            <a:endParaRPr lang="en-US" sz="2400" dirty="0"/>
          </a:p>
        </p:txBody>
      </p:sp>
      <p:sp>
        <p:nvSpPr>
          <p:cNvPr id="27" name="Rectangle 26"/>
          <p:cNvSpPr/>
          <p:nvPr/>
        </p:nvSpPr>
        <p:spPr>
          <a:xfrm>
            <a:off x="6219280" y="3397391"/>
            <a:ext cx="837561" cy="66591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 smtClean="0"/>
              <a:t>Tool</a:t>
            </a:r>
            <a:endParaRPr lang="en-US" sz="2400" dirty="0"/>
          </a:p>
        </p:txBody>
      </p:sp>
      <p:sp>
        <p:nvSpPr>
          <p:cNvPr id="28" name="Rectangle 27"/>
          <p:cNvSpPr/>
          <p:nvPr/>
        </p:nvSpPr>
        <p:spPr>
          <a:xfrm>
            <a:off x="2781159" y="3394373"/>
            <a:ext cx="837561" cy="66591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 smtClean="0"/>
              <a:t>Tool</a:t>
            </a:r>
            <a:endParaRPr lang="en-US" sz="2400" dirty="0"/>
          </a:p>
        </p:txBody>
      </p:sp>
      <p:cxnSp>
        <p:nvCxnSpPr>
          <p:cNvPr id="29" name="Straight Connector 28"/>
          <p:cNvCxnSpPr>
            <a:stCxn id="20" idx="2"/>
            <a:endCxn id="28" idx="0"/>
          </p:cNvCxnSpPr>
          <p:nvPr/>
        </p:nvCxnSpPr>
        <p:spPr>
          <a:xfrm>
            <a:off x="2247236" y="2693182"/>
            <a:ext cx="952704" cy="701191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21" idx="2"/>
            <a:endCxn id="28" idx="0"/>
          </p:cNvCxnSpPr>
          <p:nvPr/>
        </p:nvCxnSpPr>
        <p:spPr>
          <a:xfrm flipH="1">
            <a:off x="3199940" y="2693182"/>
            <a:ext cx="1326421" cy="701191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22" idx="2"/>
            <a:endCxn id="27" idx="0"/>
          </p:cNvCxnSpPr>
          <p:nvPr/>
        </p:nvCxnSpPr>
        <p:spPr>
          <a:xfrm flipH="1">
            <a:off x="6638061" y="2693182"/>
            <a:ext cx="167424" cy="704209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21" idx="2"/>
            <a:endCxn id="26" idx="0"/>
          </p:cNvCxnSpPr>
          <p:nvPr/>
        </p:nvCxnSpPr>
        <p:spPr>
          <a:xfrm>
            <a:off x="4526361" y="2693182"/>
            <a:ext cx="312873" cy="701191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5392492" y="5376969"/>
            <a:ext cx="5658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...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Up Arrow 12"/>
          <p:cNvSpPr/>
          <p:nvPr/>
        </p:nvSpPr>
        <p:spPr>
          <a:xfrm>
            <a:off x="3836204" y="4063303"/>
            <a:ext cx="393462" cy="1029957"/>
          </a:xfrm>
          <a:prstGeom prst="up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4152250" y="4462702"/>
            <a:ext cx="748222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Install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24051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/>
          <p:cNvSpPr/>
          <p:nvPr/>
        </p:nvSpPr>
        <p:spPr>
          <a:xfrm>
            <a:off x="5741046" y="3011749"/>
            <a:ext cx="1965338" cy="135829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err="1" smtClean="0"/>
              <a:t>Tsugi</a:t>
            </a:r>
            <a:endParaRPr lang="en-US" dirty="0" smtClean="0"/>
          </a:p>
          <a:p>
            <a:r>
              <a:rPr lang="en-US" dirty="0" err="1" smtClean="0"/>
              <a:t>Exp</a:t>
            </a: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33603"/>
          </a:xfrm>
        </p:spPr>
        <p:txBody>
          <a:bodyPr/>
          <a:lstStyle/>
          <a:p>
            <a:r>
              <a:rPr lang="en-US" dirty="0"/>
              <a:t>An Architecture for Unbundling...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202164" y="4886074"/>
            <a:ext cx="6582556" cy="135829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dirty="0" smtClean="0"/>
              <a:t>App</a:t>
            </a:r>
          </a:p>
          <a:p>
            <a:r>
              <a:rPr lang="en-US" dirty="0" smtClean="0"/>
              <a:t>Store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2139794" y="5232266"/>
            <a:ext cx="837561" cy="66591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 smtClean="0"/>
              <a:t>Tool</a:t>
            </a:r>
            <a:endParaRPr lang="en-US" sz="2400" dirty="0"/>
          </a:p>
        </p:txBody>
      </p:sp>
      <p:sp>
        <p:nvSpPr>
          <p:cNvPr id="16" name="Rectangle 15"/>
          <p:cNvSpPr/>
          <p:nvPr/>
        </p:nvSpPr>
        <p:spPr>
          <a:xfrm>
            <a:off x="3199940" y="5232266"/>
            <a:ext cx="837561" cy="6659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 smtClean="0"/>
              <a:t>Tool</a:t>
            </a:r>
            <a:endParaRPr lang="en-US" sz="2400" dirty="0"/>
          </a:p>
        </p:txBody>
      </p:sp>
      <p:sp>
        <p:nvSpPr>
          <p:cNvPr id="18" name="Rectangle 17"/>
          <p:cNvSpPr/>
          <p:nvPr/>
        </p:nvSpPr>
        <p:spPr>
          <a:xfrm>
            <a:off x="4268053" y="5232266"/>
            <a:ext cx="837561" cy="66591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 smtClean="0"/>
              <a:t>Tool</a:t>
            </a:r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6319682" y="5232266"/>
            <a:ext cx="837561" cy="66591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 smtClean="0"/>
              <a:t>Tool</a:t>
            </a:r>
            <a:endParaRPr lang="en-US" sz="2400" dirty="0"/>
          </a:p>
        </p:txBody>
      </p:sp>
      <p:sp>
        <p:nvSpPr>
          <p:cNvPr id="21" name="Rectangle 20"/>
          <p:cNvSpPr/>
          <p:nvPr/>
        </p:nvSpPr>
        <p:spPr>
          <a:xfrm>
            <a:off x="3590193" y="1334885"/>
            <a:ext cx="1872335" cy="135829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23" name="Picture 22" descr="instructur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6750" y="1454423"/>
            <a:ext cx="1119220" cy="1119220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5869317" y="1334885"/>
            <a:ext cx="1872335" cy="135829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24" name="Picture 23" descr="coursera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9280" y="1427829"/>
            <a:ext cx="1172408" cy="1172408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1311068" y="1334885"/>
            <a:ext cx="1872335" cy="135829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25" name="Picture 8" descr="Sakai-logo-transparent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6840" y="1541942"/>
            <a:ext cx="1560790" cy="944182"/>
          </a:xfrm>
          <a:prstGeom prst="rect">
            <a:avLst/>
          </a:prstGeom>
          <a:solidFill>
            <a:schemeClr val="tx1"/>
          </a:solidFill>
          <a:ln>
            <a:solidFill>
              <a:srgbClr val="FFFFFF"/>
            </a:solidFill>
          </a:ln>
        </p:spPr>
      </p:pic>
      <p:pic>
        <p:nvPicPr>
          <p:cNvPr id="3" name="Picture 2" descr="images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5460" y="4886074"/>
            <a:ext cx="346192" cy="346192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1155295" y="3032381"/>
            <a:ext cx="3930675" cy="135829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err="1" smtClean="0"/>
              <a:t>Tsugi</a:t>
            </a:r>
            <a:endParaRPr lang="en-US" dirty="0" smtClean="0"/>
          </a:p>
          <a:p>
            <a:r>
              <a:rPr lang="en-US" dirty="0" smtClean="0"/>
              <a:t>Prod</a:t>
            </a:r>
          </a:p>
        </p:txBody>
      </p:sp>
      <p:sp>
        <p:nvSpPr>
          <p:cNvPr id="26" name="Rectangle 25"/>
          <p:cNvSpPr/>
          <p:nvPr/>
        </p:nvSpPr>
        <p:spPr>
          <a:xfrm>
            <a:off x="3951454" y="3397391"/>
            <a:ext cx="837561" cy="66591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 smtClean="0"/>
              <a:t>Tool</a:t>
            </a:r>
            <a:endParaRPr lang="en-US" sz="2400" dirty="0"/>
          </a:p>
        </p:txBody>
      </p:sp>
      <p:sp>
        <p:nvSpPr>
          <p:cNvPr id="27" name="Rectangle 26"/>
          <p:cNvSpPr/>
          <p:nvPr/>
        </p:nvSpPr>
        <p:spPr>
          <a:xfrm>
            <a:off x="6738462" y="3397391"/>
            <a:ext cx="837561" cy="66591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 smtClean="0"/>
              <a:t>Tool</a:t>
            </a:r>
            <a:endParaRPr lang="en-US" sz="2400" dirty="0"/>
          </a:p>
        </p:txBody>
      </p:sp>
      <p:sp>
        <p:nvSpPr>
          <p:cNvPr id="28" name="Rectangle 27"/>
          <p:cNvSpPr/>
          <p:nvPr/>
        </p:nvSpPr>
        <p:spPr>
          <a:xfrm>
            <a:off x="2781159" y="3394373"/>
            <a:ext cx="837561" cy="66591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 smtClean="0"/>
              <a:t>Tool</a:t>
            </a:r>
            <a:endParaRPr lang="en-US" sz="2400" dirty="0"/>
          </a:p>
        </p:txBody>
      </p:sp>
      <p:cxnSp>
        <p:nvCxnSpPr>
          <p:cNvPr id="29" name="Straight Connector 28"/>
          <p:cNvCxnSpPr>
            <a:stCxn id="20" idx="2"/>
            <a:endCxn id="28" idx="0"/>
          </p:cNvCxnSpPr>
          <p:nvPr/>
        </p:nvCxnSpPr>
        <p:spPr>
          <a:xfrm>
            <a:off x="2247236" y="2693182"/>
            <a:ext cx="952704" cy="701191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21" idx="2"/>
            <a:endCxn id="28" idx="0"/>
          </p:cNvCxnSpPr>
          <p:nvPr/>
        </p:nvCxnSpPr>
        <p:spPr>
          <a:xfrm flipH="1">
            <a:off x="3199940" y="2693182"/>
            <a:ext cx="1326421" cy="701191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22" idx="2"/>
            <a:endCxn id="27" idx="0"/>
          </p:cNvCxnSpPr>
          <p:nvPr/>
        </p:nvCxnSpPr>
        <p:spPr>
          <a:xfrm>
            <a:off x="6805485" y="2693182"/>
            <a:ext cx="351758" cy="704209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21" idx="2"/>
            <a:endCxn id="26" idx="0"/>
          </p:cNvCxnSpPr>
          <p:nvPr/>
        </p:nvCxnSpPr>
        <p:spPr>
          <a:xfrm flipH="1">
            <a:off x="4370235" y="2693182"/>
            <a:ext cx="156126" cy="704209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5392492" y="5376969"/>
            <a:ext cx="5658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...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64965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/>
          <p:nvPr/>
        </p:nvSpPr>
        <p:spPr>
          <a:xfrm>
            <a:off x="5486476" y="2859433"/>
            <a:ext cx="1388108" cy="650100"/>
          </a:xfrm>
          <a:prstGeom prst="rightArrow">
            <a:avLst>
              <a:gd name="adj1" fmla="val 32000"/>
              <a:gd name="adj2" fmla="val 83106"/>
            </a:avLst>
          </a:prstGeom>
          <a:solidFill>
            <a:srgbClr val="53585F">
              <a:alpha val="49560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88" name="Shape 188"/>
          <p:cNvSpPr>
            <a:spLocks noGrp="1"/>
          </p:cNvSpPr>
          <p:nvPr>
            <p:ph type="title"/>
          </p:nvPr>
        </p:nvSpPr>
        <p:spPr>
          <a:xfrm>
            <a:off x="457200" y="274638"/>
            <a:ext cx="5029276" cy="11430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500" dirty="0">
                <a:solidFill>
                  <a:srgbClr val="0365C0"/>
                </a:solidFill>
              </a:rPr>
              <a:t>CALIPER </a:t>
            </a:r>
            <a:r>
              <a:rPr sz="3100" dirty="0">
                <a:solidFill>
                  <a:srgbClr val="0365C0"/>
                </a:solidFill>
              </a:rPr>
              <a:t>proof-of-concept</a:t>
            </a:r>
            <a:endParaRPr sz="1700" dirty="0">
              <a:solidFill>
                <a:srgbClr val="0365C0"/>
              </a:solidFill>
            </a:endParaRPr>
          </a:p>
          <a:p>
            <a:pPr lvl="0">
              <a:defRPr sz="1800"/>
            </a:pPr>
            <a:r>
              <a:rPr sz="2100" dirty="0">
                <a:solidFill>
                  <a:srgbClr val="0365C0"/>
                </a:solidFill>
              </a:rPr>
              <a:t>Summer 2014</a:t>
            </a:r>
          </a:p>
        </p:txBody>
      </p:sp>
      <p:pic>
        <p:nvPicPr>
          <p:cNvPr id="189" name="droppedImage.tif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134820" y="6295430"/>
            <a:ext cx="1866305" cy="466576"/>
          </a:xfrm>
          <a:prstGeom prst="rect">
            <a:avLst/>
          </a:prstGeom>
          <a:ln w="12700">
            <a:miter lim="400000"/>
          </a:ln>
        </p:spPr>
      </p:pic>
      <p:sp>
        <p:nvSpPr>
          <p:cNvPr id="235" name="Shape 235"/>
          <p:cNvSpPr/>
          <p:nvPr/>
        </p:nvSpPr>
        <p:spPr>
          <a:xfrm>
            <a:off x="6764238" y="5345311"/>
            <a:ext cx="839391" cy="7956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11995" y="21600"/>
                </a:lnTo>
                <a:lnTo>
                  <a:pt x="11995" y="0"/>
                </a:lnTo>
                <a:lnTo>
                  <a:pt x="21600" y="0"/>
                </a:lnTo>
              </a:path>
            </a:pathLst>
          </a:custGeom>
          <a:ln w="63500" cap="rnd">
            <a:solidFill/>
            <a:custDash>
              <a:ds d="100000" sp="200000"/>
            </a:custDash>
            <a:miter lim="400000"/>
            <a:headEnd type="triangle"/>
          </a:ln>
        </p:spPr>
        <p:txBody>
          <a:bodyPr lIns="64291" tIns="32146" rIns="64291" bIns="32146"/>
          <a:lstStyle/>
          <a:p>
            <a:pPr lvl="0"/>
            <a:endParaRPr/>
          </a:p>
        </p:txBody>
      </p:sp>
      <p:sp>
        <p:nvSpPr>
          <p:cNvPr id="191" name="Shape 191"/>
          <p:cNvSpPr/>
          <p:nvPr/>
        </p:nvSpPr>
        <p:spPr>
          <a:xfrm>
            <a:off x="2256507" y="5895804"/>
            <a:ext cx="4419989" cy="466577"/>
          </a:xfrm>
          <a:prstGeom prst="roundRect">
            <a:avLst>
              <a:gd name="adj" fmla="val 28708"/>
            </a:avLst>
          </a:prstGeom>
          <a:solidFill>
            <a:srgbClr val="0365C0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3600"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00"/>
              <a:t>Caliper endpoint</a:t>
            </a:r>
          </a:p>
        </p:txBody>
      </p:sp>
      <p:sp>
        <p:nvSpPr>
          <p:cNvPr id="192" name="Shape 192"/>
          <p:cNvSpPr/>
          <p:nvPr/>
        </p:nvSpPr>
        <p:spPr>
          <a:xfrm>
            <a:off x="290215" y="1506906"/>
            <a:ext cx="2098477" cy="3584041"/>
          </a:xfrm>
          <a:prstGeom prst="roundRect">
            <a:avLst>
              <a:gd name="adj" fmla="val 7721"/>
            </a:avLst>
          </a:prstGeom>
          <a:solidFill>
            <a:srgbClr val="C3971A"/>
          </a:solidFill>
          <a:ln w="12700"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3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93" name="Shape 193"/>
          <p:cNvSpPr/>
          <p:nvPr/>
        </p:nvSpPr>
        <p:spPr>
          <a:xfrm>
            <a:off x="1019673" y="1542377"/>
            <a:ext cx="628330" cy="4568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>
              <a:defRPr sz="3600">
                <a:solidFill>
                  <a:srgbClr val="F5D328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00"/>
              <a:t>LMS</a:t>
            </a:r>
          </a:p>
        </p:txBody>
      </p:sp>
      <p:sp>
        <p:nvSpPr>
          <p:cNvPr id="194" name="Shape 194"/>
          <p:cNvSpPr/>
          <p:nvPr/>
        </p:nvSpPr>
        <p:spPr>
          <a:xfrm>
            <a:off x="900666" y="2253304"/>
            <a:ext cx="1202509" cy="977812"/>
          </a:xfrm>
          <a:prstGeom prst="roundRect">
            <a:avLst>
              <a:gd name="adj" fmla="val 13022"/>
            </a:avLst>
          </a:prstGeom>
          <a:ln w="88900">
            <a:solidFill>
              <a:srgbClr val="F5D328"/>
            </a:solidFill>
            <a:custDash>
              <a:ds d="200000" sp="200000"/>
            </a:custDash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95" name="Shape 195"/>
          <p:cNvSpPr/>
          <p:nvPr/>
        </p:nvSpPr>
        <p:spPr>
          <a:xfrm>
            <a:off x="543405" y="2073833"/>
            <a:ext cx="1306346" cy="979567"/>
          </a:xfrm>
          <a:prstGeom prst="roundRect">
            <a:avLst>
              <a:gd name="adj" fmla="val 15618"/>
            </a:avLst>
          </a:prstGeom>
          <a:solidFill>
            <a:srgbClr val="F5D328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3000">
                <a:solidFill>
                  <a:srgbClr val="A37512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100"/>
              <a:t>Course</a:t>
            </a:r>
          </a:p>
        </p:txBody>
      </p:sp>
      <p:sp>
        <p:nvSpPr>
          <p:cNvPr id="196" name="Shape 196"/>
          <p:cNvSpPr/>
          <p:nvPr/>
        </p:nvSpPr>
        <p:spPr>
          <a:xfrm>
            <a:off x="3658875" y="2257376"/>
            <a:ext cx="1611444" cy="1895973"/>
          </a:xfrm>
          <a:prstGeom prst="roundRect">
            <a:avLst>
              <a:gd name="adj" fmla="val 6994"/>
            </a:avLst>
          </a:prstGeom>
          <a:solidFill>
            <a:srgbClr val="5F327C"/>
          </a:solidFill>
          <a:ln w="12700"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3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97" name="Shape 197"/>
          <p:cNvSpPr/>
          <p:nvPr/>
        </p:nvSpPr>
        <p:spPr>
          <a:xfrm>
            <a:off x="4010028" y="2626729"/>
            <a:ext cx="868685" cy="886655"/>
          </a:xfrm>
          <a:prstGeom prst="roundRect">
            <a:avLst>
              <a:gd name="adj" fmla="val 10961"/>
            </a:avLst>
          </a:prstGeom>
          <a:solidFill>
            <a:srgbClr val="70BF41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2400">
                <a:solidFill>
                  <a:srgbClr val="773F9B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700"/>
              <a:t>ePub</a:t>
            </a:r>
          </a:p>
        </p:txBody>
      </p:sp>
      <p:sp>
        <p:nvSpPr>
          <p:cNvPr id="198" name="Shape 198"/>
          <p:cNvSpPr/>
          <p:nvPr/>
        </p:nvSpPr>
        <p:spPr>
          <a:xfrm>
            <a:off x="3942916" y="2221949"/>
            <a:ext cx="1038761" cy="3952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>
              <a:defRPr sz="3000">
                <a:solidFill>
                  <a:srgbClr val="70BF41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100"/>
              <a:t>renderer</a:t>
            </a:r>
          </a:p>
        </p:txBody>
      </p:sp>
      <p:sp>
        <p:nvSpPr>
          <p:cNvPr id="199" name="Shape 199"/>
          <p:cNvSpPr/>
          <p:nvPr/>
        </p:nvSpPr>
        <p:spPr>
          <a:xfrm>
            <a:off x="4013252" y="3631709"/>
            <a:ext cx="892969" cy="383977"/>
          </a:xfrm>
          <a:prstGeom prst="roundRect">
            <a:avLst>
              <a:gd name="adj" fmla="val 27236"/>
            </a:avLst>
          </a:prstGeom>
          <a:solidFill/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700"/>
              <a:t>sensor</a:t>
            </a:r>
          </a:p>
        </p:txBody>
      </p:sp>
      <p:sp>
        <p:nvSpPr>
          <p:cNvPr id="200" name="Shape 200"/>
          <p:cNvSpPr/>
          <p:nvPr/>
        </p:nvSpPr>
        <p:spPr>
          <a:xfrm>
            <a:off x="892969" y="3400001"/>
            <a:ext cx="892969" cy="383977"/>
          </a:xfrm>
          <a:prstGeom prst="roundRect">
            <a:avLst>
              <a:gd name="adj" fmla="val 27236"/>
            </a:avLst>
          </a:prstGeom>
          <a:solidFill/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700"/>
              <a:t>sensor</a:t>
            </a:r>
          </a:p>
        </p:txBody>
      </p:sp>
      <p:sp>
        <p:nvSpPr>
          <p:cNvPr id="201" name="Shape 201"/>
          <p:cNvSpPr/>
          <p:nvPr/>
        </p:nvSpPr>
        <p:spPr>
          <a:xfrm>
            <a:off x="7079443" y="2440603"/>
            <a:ext cx="1250157" cy="1699521"/>
          </a:xfrm>
          <a:prstGeom prst="roundRect">
            <a:avLst>
              <a:gd name="adj" fmla="val 9015"/>
            </a:avLst>
          </a:prstGeom>
          <a:solidFill>
            <a:srgbClr val="70BF41"/>
          </a:solidFill>
          <a:ln w="12700"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3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02" name="Shape 202"/>
          <p:cNvSpPr/>
          <p:nvPr/>
        </p:nvSpPr>
        <p:spPr>
          <a:xfrm>
            <a:off x="7347333" y="2905596"/>
            <a:ext cx="714376" cy="714376"/>
          </a:xfrm>
          <a:prstGeom prst="roundRect">
            <a:avLst>
              <a:gd name="adj" fmla="val 13329"/>
            </a:avLst>
          </a:prstGeom>
          <a:solidFill>
            <a:srgbClr val="773F9B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2400">
                <a:solidFill>
                  <a:srgbClr val="70BF41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700"/>
              <a:t>quiz</a:t>
            </a:r>
          </a:p>
        </p:txBody>
      </p:sp>
      <p:sp>
        <p:nvSpPr>
          <p:cNvPr id="203" name="Shape 203"/>
          <p:cNvSpPr/>
          <p:nvPr/>
        </p:nvSpPr>
        <p:spPr>
          <a:xfrm>
            <a:off x="7258037" y="3696984"/>
            <a:ext cx="892969" cy="383977"/>
          </a:xfrm>
          <a:prstGeom prst="roundRect">
            <a:avLst>
              <a:gd name="adj" fmla="val 27236"/>
            </a:avLst>
          </a:prstGeom>
          <a:solidFill/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700"/>
              <a:t>sensor</a:t>
            </a:r>
          </a:p>
        </p:txBody>
      </p:sp>
      <p:sp>
        <p:nvSpPr>
          <p:cNvPr id="204" name="Shape 204"/>
          <p:cNvSpPr/>
          <p:nvPr/>
        </p:nvSpPr>
        <p:spPr>
          <a:xfrm>
            <a:off x="7107078" y="2534227"/>
            <a:ext cx="1253157" cy="3029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>
              <a:defRPr sz="2100">
                <a:solidFill>
                  <a:srgbClr val="773F9B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500"/>
              <a:t>Embedded app</a:t>
            </a:r>
          </a:p>
        </p:txBody>
      </p:sp>
      <p:sp>
        <p:nvSpPr>
          <p:cNvPr id="205" name="Shape 205"/>
          <p:cNvSpPr/>
          <p:nvPr/>
        </p:nvSpPr>
        <p:spPr>
          <a:xfrm>
            <a:off x="7604366" y="4496307"/>
            <a:ext cx="1250157" cy="1699521"/>
          </a:xfrm>
          <a:prstGeom prst="roundRect">
            <a:avLst>
              <a:gd name="adj" fmla="val 9015"/>
            </a:avLst>
          </a:prstGeom>
          <a:solidFill>
            <a:srgbClr val="861001"/>
          </a:solidFill>
          <a:ln w="12700"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3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06" name="Shape 206"/>
          <p:cNvSpPr/>
          <p:nvPr/>
        </p:nvSpPr>
        <p:spPr>
          <a:xfrm>
            <a:off x="7869152" y="4921273"/>
            <a:ext cx="714376" cy="714376"/>
          </a:xfrm>
          <a:prstGeom prst="roundRect">
            <a:avLst>
              <a:gd name="adj" fmla="val 13329"/>
            </a:avLst>
          </a:prstGeom>
          <a:solidFill>
            <a:srgbClr val="EC5D57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2400">
                <a:solidFill>
                  <a:srgbClr val="861001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700"/>
              <a:t>quiz</a:t>
            </a:r>
          </a:p>
        </p:txBody>
      </p:sp>
      <p:sp>
        <p:nvSpPr>
          <p:cNvPr id="207" name="Shape 207"/>
          <p:cNvSpPr/>
          <p:nvPr/>
        </p:nvSpPr>
        <p:spPr>
          <a:xfrm>
            <a:off x="7893471" y="4547232"/>
            <a:ext cx="632963" cy="3029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>
              <a:defRPr sz="2100">
                <a:solidFill>
                  <a:srgbClr val="EC5D57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500"/>
              <a:t>LTI app</a:t>
            </a:r>
          </a:p>
        </p:txBody>
      </p:sp>
      <p:sp>
        <p:nvSpPr>
          <p:cNvPr id="208" name="Shape 208"/>
          <p:cNvSpPr/>
          <p:nvPr/>
        </p:nvSpPr>
        <p:spPr>
          <a:xfrm>
            <a:off x="7779855" y="5715332"/>
            <a:ext cx="892969" cy="383977"/>
          </a:xfrm>
          <a:prstGeom prst="roundRect">
            <a:avLst>
              <a:gd name="adj" fmla="val 27236"/>
            </a:avLst>
          </a:prstGeom>
          <a:solidFill/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700"/>
              <a:t>sensor</a:t>
            </a:r>
          </a:p>
        </p:txBody>
      </p:sp>
      <p:sp>
        <p:nvSpPr>
          <p:cNvPr id="209" name="Shape 209"/>
          <p:cNvSpPr/>
          <p:nvPr/>
        </p:nvSpPr>
        <p:spPr>
          <a:xfrm>
            <a:off x="7581726" y="384899"/>
            <a:ext cx="1250157" cy="1699521"/>
          </a:xfrm>
          <a:prstGeom prst="roundRect">
            <a:avLst>
              <a:gd name="adj" fmla="val 9015"/>
            </a:avLst>
          </a:prstGeom>
          <a:solidFill>
            <a:srgbClr val="53585F"/>
          </a:solidFill>
          <a:ln w="12700"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3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10" name="Shape 210"/>
          <p:cNvSpPr/>
          <p:nvPr/>
        </p:nvSpPr>
        <p:spPr>
          <a:xfrm>
            <a:off x="7849617" y="803501"/>
            <a:ext cx="714376" cy="714376"/>
          </a:xfrm>
          <a:prstGeom prst="roundRect">
            <a:avLst>
              <a:gd name="adj" fmla="val 13329"/>
            </a:avLst>
          </a:prstGeom>
          <a:solidFill>
            <a:srgbClr val="F39019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2400">
                <a:solidFill>
                  <a:srgbClr val="53585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700"/>
              <a:t>video</a:t>
            </a:r>
          </a:p>
        </p:txBody>
      </p:sp>
      <p:sp>
        <p:nvSpPr>
          <p:cNvPr id="211" name="Shape 211"/>
          <p:cNvSpPr/>
          <p:nvPr/>
        </p:nvSpPr>
        <p:spPr>
          <a:xfrm>
            <a:off x="7891058" y="435150"/>
            <a:ext cx="632963" cy="3029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>
              <a:defRPr sz="2100">
                <a:solidFill>
                  <a:srgbClr val="DE6A10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500"/>
              <a:t>LTI app</a:t>
            </a:r>
          </a:p>
        </p:txBody>
      </p:sp>
      <p:sp>
        <p:nvSpPr>
          <p:cNvPr id="212" name="Shape 212"/>
          <p:cNvSpPr/>
          <p:nvPr/>
        </p:nvSpPr>
        <p:spPr>
          <a:xfrm>
            <a:off x="7760320" y="1591871"/>
            <a:ext cx="892969" cy="383977"/>
          </a:xfrm>
          <a:prstGeom prst="roundRect">
            <a:avLst>
              <a:gd name="adj" fmla="val 27236"/>
            </a:avLst>
          </a:prstGeom>
          <a:solidFill/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700"/>
              <a:t>sensor</a:t>
            </a:r>
          </a:p>
        </p:txBody>
      </p:sp>
      <p:sp>
        <p:nvSpPr>
          <p:cNvPr id="236" name="Shape 236"/>
          <p:cNvSpPr/>
          <p:nvPr/>
        </p:nvSpPr>
        <p:spPr>
          <a:xfrm>
            <a:off x="5661422" y="2103834"/>
            <a:ext cx="2535138" cy="37236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0" y="912"/>
                </a:lnTo>
                <a:lnTo>
                  <a:pt x="21600" y="912"/>
                </a:lnTo>
                <a:lnTo>
                  <a:pt x="21600" y="0"/>
                </a:lnTo>
              </a:path>
            </a:pathLst>
          </a:custGeom>
          <a:ln w="63500" cap="rnd">
            <a:solidFill/>
            <a:custDash>
              <a:ds d="100000" sp="200000"/>
            </a:custDash>
            <a:miter lim="400000"/>
            <a:headEnd type="triangle"/>
          </a:ln>
        </p:spPr>
        <p:txBody>
          <a:bodyPr lIns="64291" tIns="32146" rIns="64291" bIns="32146"/>
          <a:lstStyle/>
          <a:p>
            <a:pPr lvl="0"/>
            <a:endParaRPr/>
          </a:p>
        </p:txBody>
      </p:sp>
      <p:sp>
        <p:nvSpPr>
          <p:cNvPr id="237" name="Shape 237"/>
          <p:cNvSpPr/>
          <p:nvPr/>
        </p:nvSpPr>
        <p:spPr>
          <a:xfrm>
            <a:off x="4466630" y="4247852"/>
            <a:ext cx="8037" cy="15841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0" y="0"/>
                </a:lnTo>
                <a:lnTo>
                  <a:pt x="21600" y="0"/>
                </a:lnTo>
              </a:path>
            </a:pathLst>
          </a:custGeom>
          <a:ln w="63500" cap="rnd">
            <a:solidFill/>
            <a:custDash>
              <a:ds d="100000" sp="200000"/>
            </a:custDash>
            <a:miter lim="400000"/>
            <a:headEnd type="triangle"/>
          </a:ln>
        </p:spPr>
        <p:txBody>
          <a:bodyPr lIns="64291" tIns="32146" rIns="64291" bIns="32146"/>
          <a:lstStyle/>
          <a:p>
            <a:pPr lvl="0"/>
            <a:endParaRPr/>
          </a:p>
        </p:txBody>
      </p:sp>
      <p:sp>
        <p:nvSpPr>
          <p:cNvPr id="215" name="Shape 215"/>
          <p:cNvSpPr/>
          <p:nvPr/>
        </p:nvSpPr>
        <p:spPr>
          <a:xfrm>
            <a:off x="686280" y="3919037"/>
            <a:ext cx="1306346" cy="979567"/>
          </a:xfrm>
          <a:prstGeom prst="roundRect">
            <a:avLst>
              <a:gd name="adj" fmla="val 15618"/>
            </a:avLst>
          </a:prstGeom>
          <a:solidFill>
            <a:srgbClr val="F5D328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2800">
                <a:solidFill>
                  <a:srgbClr val="A37512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000"/>
              <a:t>dashboard</a:t>
            </a:r>
          </a:p>
        </p:txBody>
      </p:sp>
      <p:sp>
        <p:nvSpPr>
          <p:cNvPr id="238" name="Shape 238"/>
          <p:cNvSpPr/>
          <p:nvPr/>
        </p:nvSpPr>
        <p:spPr>
          <a:xfrm>
            <a:off x="1307307" y="5194400"/>
            <a:ext cx="909936" cy="9519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</a:path>
            </a:pathLst>
          </a:custGeom>
          <a:ln w="63500" cap="rnd">
            <a:solidFill/>
            <a:custDash>
              <a:ds d="100000" sp="200000"/>
            </a:custDash>
            <a:miter lim="400000"/>
            <a:headEnd type="triangle"/>
          </a:ln>
        </p:spPr>
        <p:txBody>
          <a:bodyPr lIns="64291" tIns="32146" rIns="64291" bIns="32146"/>
          <a:lstStyle/>
          <a:p>
            <a:pPr lvl="0"/>
            <a:endParaRPr/>
          </a:p>
        </p:txBody>
      </p:sp>
      <p:sp>
        <p:nvSpPr>
          <p:cNvPr id="239" name="Shape 239"/>
          <p:cNvSpPr/>
          <p:nvPr/>
        </p:nvSpPr>
        <p:spPr>
          <a:xfrm>
            <a:off x="2430661" y="3652242"/>
            <a:ext cx="923330" cy="21931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21600" y="0"/>
                </a:lnTo>
                <a:lnTo>
                  <a:pt x="0" y="0"/>
                </a:lnTo>
              </a:path>
            </a:pathLst>
          </a:custGeom>
          <a:ln w="63500" cap="rnd">
            <a:solidFill/>
            <a:custDash>
              <a:ds d="100000" sp="200000"/>
            </a:custDash>
            <a:miter lim="400000"/>
            <a:headEnd type="triangle"/>
          </a:ln>
        </p:spPr>
        <p:txBody>
          <a:bodyPr lIns="64291" tIns="32146" rIns="64291" bIns="32146"/>
          <a:lstStyle/>
          <a:p>
            <a:pPr lvl="0"/>
            <a:endParaRPr/>
          </a:p>
        </p:txBody>
      </p:sp>
      <p:sp>
        <p:nvSpPr>
          <p:cNvPr id="218" name="Shape 218"/>
          <p:cNvSpPr/>
          <p:nvPr/>
        </p:nvSpPr>
        <p:spPr>
          <a:xfrm>
            <a:off x="2601697" y="2880859"/>
            <a:ext cx="844173" cy="650100"/>
          </a:xfrm>
          <a:prstGeom prst="rightArrow">
            <a:avLst>
              <a:gd name="adj1" fmla="val 32000"/>
              <a:gd name="adj2" fmla="val 83106"/>
            </a:avLst>
          </a:prstGeom>
          <a:solidFill>
            <a:srgbClr val="0365C0">
              <a:alpha val="50174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19" name="Shape 219"/>
          <p:cNvSpPr/>
          <p:nvPr/>
        </p:nvSpPr>
        <p:spPr>
          <a:xfrm rot="20187070">
            <a:off x="5318002" y="1456293"/>
            <a:ext cx="2055090" cy="650100"/>
          </a:xfrm>
          <a:prstGeom prst="rightArrow">
            <a:avLst>
              <a:gd name="adj1" fmla="val 32000"/>
              <a:gd name="adj2" fmla="val 83106"/>
            </a:avLst>
          </a:prstGeom>
          <a:solidFill>
            <a:srgbClr val="0365C0">
              <a:alpha val="49770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20" name="Shape 220"/>
          <p:cNvSpPr/>
          <p:nvPr/>
        </p:nvSpPr>
        <p:spPr>
          <a:xfrm rot="1560000">
            <a:off x="5306764" y="4373238"/>
            <a:ext cx="2114166" cy="650100"/>
          </a:xfrm>
          <a:prstGeom prst="rightArrow">
            <a:avLst>
              <a:gd name="adj1" fmla="val 32000"/>
              <a:gd name="adj2" fmla="val 83106"/>
            </a:avLst>
          </a:prstGeom>
          <a:solidFill>
            <a:srgbClr val="0365C0">
              <a:alpha val="50046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21" name="Shape 221"/>
          <p:cNvSpPr/>
          <p:nvPr/>
        </p:nvSpPr>
        <p:spPr>
          <a:xfrm>
            <a:off x="2601697" y="2540168"/>
            <a:ext cx="1016989" cy="3491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>
              <a:defRPr sz="1800">
                <a:solidFill>
                  <a:srgbClr val="C82506"/>
                </a:solidFill>
              </a:defRPr>
            </a:lvl1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C82506"/>
                </a:solidFill>
              </a:rPr>
              <a:t>LTI launch</a:t>
            </a:r>
          </a:p>
        </p:txBody>
      </p:sp>
      <p:sp>
        <p:nvSpPr>
          <p:cNvPr id="222" name="Shape 222"/>
          <p:cNvSpPr/>
          <p:nvPr/>
        </p:nvSpPr>
        <p:spPr>
          <a:xfrm rot="20177728">
            <a:off x="5396027" y="1508713"/>
            <a:ext cx="1016989" cy="3491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>
              <a:defRPr sz="1800">
                <a:solidFill>
                  <a:srgbClr val="C82506"/>
                </a:solidFill>
              </a:defRPr>
            </a:lvl1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C82506"/>
                </a:solidFill>
              </a:rPr>
              <a:t>LTI launch</a:t>
            </a:r>
          </a:p>
        </p:txBody>
      </p:sp>
      <p:sp>
        <p:nvSpPr>
          <p:cNvPr id="223" name="Shape 223"/>
          <p:cNvSpPr/>
          <p:nvPr/>
        </p:nvSpPr>
        <p:spPr>
          <a:xfrm rot="1560000">
            <a:off x="5972832" y="4300906"/>
            <a:ext cx="1016989" cy="3491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>
              <a:defRPr sz="1800">
                <a:solidFill>
                  <a:srgbClr val="C82506"/>
                </a:solidFill>
              </a:defRPr>
            </a:lvl1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C82506"/>
                </a:solidFill>
              </a:rPr>
              <a:t>LTI launch</a:t>
            </a:r>
          </a:p>
        </p:txBody>
      </p:sp>
      <p:sp>
        <p:nvSpPr>
          <p:cNvPr id="240" name="Shape 240"/>
          <p:cNvSpPr/>
          <p:nvPr/>
        </p:nvSpPr>
        <p:spPr>
          <a:xfrm>
            <a:off x="6068615" y="3900488"/>
            <a:ext cx="963514" cy="19288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0" y="0"/>
                </a:lnTo>
                <a:lnTo>
                  <a:pt x="21600" y="0"/>
                </a:lnTo>
              </a:path>
            </a:pathLst>
          </a:custGeom>
          <a:ln w="63500" cap="rnd">
            <a:solidFill/>
            <a:custDash>
              <a:ds d="100000" sp="200000"/>
            </a:custDash>
            <a:miter lim="400000"/>
            <a:headEnd type="triangle"/>
          </a:ln>
        </p:spPr>
        <p:txBody>
          <a:bodyPr lIns="64291" tIns="32146" rIns="64291" bIns="32146"/>
          <a:lstStyle/>
          <a:p>
            <a:pPr lvl="0"/>
            <a:endParaRPr/>
          </a:p>
        </p:txBody>
      </p:sp>
      <p:sp>
        <p:nvSpPr>
          <p:cNvPr id="225" name="Shape 225"/>
          <p:cNvSpPr/>
          <p:nvPr/>
        </p:nvSpPr>
        <p:spPr>
          <a:xfrm rot="21600000">
            <a:off x="5665412" y="2318107"/>
            <a:ext cx="1086194" cy="6261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/>
          <a:p>
            <a:pPr lvl="0">
              <a:defRPr sz="1800"/>
            </a:pPr>
            <a:r>
              <a:rPr>
                <a:solidFill>
                  <a:srgbClr val="C82506"/>
                </a:solidFill>
              </a:rPr>
              <a:t>embedded </a:t>
            </a:r>
          </a:p>
          <a:p>
            <a:pPr lvl="0">
              <a:defRPr sz="1800"/>
            </a:pPr>
            <a:r>
              <a:rPr>
                <a:solidFill>
                  <a:srgbClr val="C82506"/>
                </a:solidFill>
              </a:rPr>
              <a:t>launch</a:t>
            </a:r>
          </a:p>
        </p:txBody>
      </p:sp>
      <p:sp>
        <p:nvSpPr>
          <p:cNvPr id="226" name="Shape 226"/>
          <p:cNvSpPr/>
          <p:nvPr/>
        </p:nvSpPr>
        <p:spPr>
          <a:xfrm>
            <a:off x="2774907" y="2175092"/>
            <a:ext cx="370374" cy="3735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C8250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pPr lvl="0" algn="ctr">
              <a:defRPr sz="1800">
                <a:solidFill>
                  <a:srgbClr val="000000"/>
                </a:solidFill>
              </a:defRPr>
            </a:pPr>
            <a:r>
              <a:rPr sz="1700"/>
              <a:t>1</a:t>
            </a:r>
          </a:p>
        </p:txBody>
      </p:sp>
      <p:sp>
        <p:nvSpPr>
          <p:cNvPr id="227" name="Shape 227"/>
          <p:cNvSpPr/>
          <p:nvPr/>
        </p:nvSpPr>
        <p:spPr>
          <a:xfrm>
            <a:off x="5719333" y="1157108"/>
            <a:ext cx="370374" cy="3735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C8250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pPr lvl="0" algn="ctr">
              <a:defRPr sz="1800">
                <a:solidFill>
                  <a:srgbClr val="000000"/>
                </a:solidFill>
              </a:defRPr>
            </a:pPr>
            <a:r>
              <a:rPr sz="1700"/>
              <a:t>2</a:t>
            </a:r>
          </a:p>
        </p:txBody>
      </p:sp>
      <p:sp>
        <p:nvSpPr>
          <p:cNvPr id="228" name="Shape 228"/>
          <p:cNvSpPr/>
          <p:nvPr/>
        </p:nvSpPr>
        <p:spPr>
          <a:xfrm>
            <a:off x="6215772" y="5023742"/>
            <a:ext cx="370373" cy="3735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C8250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pPr lvl="0" algn="ctr">
              <a:defRPr sz="1800">
                <a:solidFill>
                  <a:srgbClr val="000000"/>
                </a:solidFill>
              </a:defRPr>
            </a:pPr>
            <a:r>
              <a:rPr sz="1700"/>
              <a:t>2</a:t>
            </a:r>
          </a:p>
        </p:txBody>
      </p:sp>
      <p:sp>
        <p:nvSpPr>
          <p:cNvPr id="229" name="Shape 229"/>
          <p:cNvSpPr/>
          <p:nvPr/>
        </p:nvSpPr>
        <p:spPr>
          <a:xfrm>
            <a:off x="5719333" y="3413013"/>
            <a:ext cx="370374" cy="3735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C8250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pPr lvl="0" algn="ctr">
              <a:defRPr sz="1800">
                <a:solidFill>
                  <a:srgbClr val="000000"/>
                </a:solidFill>
              </a:defRPr>
            </a:pPr>
            <a:r>
              <a:rPr sz="1700"/>
              <a:t>3</a:t>
            </a:r>
          </a:p>
        </p:txBody>
      </p:sp>
      <p:sp>
        <p:nvSpPr>
          <p:cNvPr id="230" name="Shape 230"/>
          <p:cNvSpPr/>
          <p:nvPr/>
        </p:nvSpPr>
        <p:spPr>
          <a:xfrm>
            <a:off x="566904" y="5459772"/>
            <a:ext cx="370374" cy="3735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C8250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pPr lvl="0" algn="ctr">
              <a:defRPr sz="1800">
                <a:solidFill>
                  <a:srgbClr val="000000"/>
                </a:solidFill>
              </a:defRPr>
            </a:pPr>
            <a:r>
              <a:rPr sz="1700"/>
              <a:t>4</a:t>
            </a:r>
          </a:p>
        </p:txBody>
      </p:sp>
      <p:sp>
        <p:nvSpPr>
          <p:cNvPr id="231" name="Shape 231"/>
          <p:cNvSpPr/>
          <p:nvPr/>
        </p:nvSpPr>
        <p:spPr>
          <a:xfrm>
            <a:off x="2654900" y="3642788"/>
            <a:ext cx="782212" cy="6261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/>
          <a:p>
            <a:pPr lvl="0">
              <a:defRPr sz="1800"/>
            </a:pPr>
            <a:r>
              <a:rPr>
                <a:solidFill>
                  <a:srgbClr val="C82506"/>
                </a:solidFill>
              </a:rPr>
              <a:t>Caliper</a:t>
            </a:r>
          </a:p>
          <a:p>
            <a:pPr lvl="0">
              <a:defRPr sz="1800"/>
            </a:pPr>
            <a:r>
              <a:rPr>
                <a:solidFill>
                  <a:srgbClr val="C82506"/>
                </a:solidFill>
              </a:rPr>
              <a:t>context</a:t>
            </a:r>
          </a:p>
        </p:txBody>
      </p:sp>
      <p:sp>
        <p:nvSpPr>
          <p:cNvPr id="232" name="Shape 232"/>
          <p:cNvSpPr/>
          <p:nvPr/>
        </p:nvSpPr>
        <p:spPr>
          <a:xfrm>
            <a:off x="5605066" y="529210"/>
            <a:ext cx="782212" cy="6261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/>
          <a:p>
            <a:pPr lvl="0">
              <a:defRPr sz="1800"/>
            </a:pPr>
            <a:r>
              <a:rPr>
                <a:solidFill>
                  <a:srgbClr val="C82506"/>
                </a:solidFill>
              </a:rPr>
              <a:t>Caliper</a:t>
            </a:r>
          </a:p>
          <a:p>
            <a:pPr lvl="0">
              <a:defRPr sz="1800"/>
            </a:pPr>
            <a:r>
              <a:rPr>
                <a:solidFill>
                  <a:srgbClr val="C82506"/>
                </a:solidFill>
              </a:rPr>
              <a:t>context</a:t>
            </a:r>
          </a:p>
        </p:txBody>
      </p:sp>
      <p:sp>
        <p:nvSpPr>
          <p:cNvPr id="233" name="Shape 233"/>
          <p:cNvSpPr/>
          <p:nvPr/>
        </p:nvSpPr>
        <p:spPr>
          <a:xfrm>
            <a:off x="6179916" y="3358893"/>
            <a:ext cx="782212" cy="6261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/>
          <a:p>
            <a:pPr lvl="0">
              <a:defRPr sz="1800"/>
            </a:pPr>
            <a:r>
              <a:rPr>
                <a:solidFill>
                  <a:srgbClr val="C82506"/>
                </a:solidFill>
              </a:rPr>
              <a:t>Caliper</a:t>
            </a:r>
          </a:p>
          <a:p>
            <a:pPr lvl="0">
              <a:defRPr sz="1800"/>
            </a:pPr>
            <a:r>
              <a:rPr>
                <a:solidFill>
                  <a:srgbClr val="C82506"/>
                </a:solidFill>
              </a:rPr>
              <a:t>context</a:t>
            </a:r>
          </a:p>
        </p:txBody>
      </p:sp>
      <p:sp>
        <p:nvSpPr>
          <p:cNvPr id="234" name="Shape 234"/>
          <p:cNvSpPr/>
          <p:nvPr/>
        </p:nvSpPr>
        <p:spPr>
          <a:xfrm>
            <a:off x="5447576" y="4680690"/>
            <a:ext cx="782212" cy="6261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/>
          <a:p>
            <a:pPr lvl="0">
              <a:defRPr sz="1800"/>
            </a:pPr>
            <a:r>
              <a:rPr>
                <a:solidFill>
                  <a:srgbClr val="C82506"/>
                </a:solidFill>
              </a:rPr>
              <a:t>Caliper</a:t>
            </a:r>
          </a:p>
          <a:p>
            <a:pPr lvl="0">
              <a:defRPr sz="1800"/>
            </a:pPr>
            <a:r>
              <a:rPr>
                <a:solidFill>
                  <a:srgbClr val="C82506"/>
                </a:solidFill>
              </a:rPr>
              <a:t>context</a:t>
            </a:r>
          </a:p>
        </p:txBody>
      </p:sp>
    </p:spTree>
    <p:extLst>
      <p:ext uri="{BB962C8B-B14F-4D97-AF65-F5344CB8AC3E}">
        <p14:creationId xmlns:p14="http://schemas.microsoft.com/office/powerpoint/2010/main" val="981809480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Unbundled </a:t>
            </a:r>
            <a:r>
              <a:rPr lang="en-US" dirty="0" err="1" smtClean="0"/>
              <a:t>Apereo</a:t>
            </a:r>
            <a:r>
              <a:rPr lang="en-US" dirty="0" smtClean="0"/>
              <a:t> Projects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Learning Analytics Initiative</a:t>
            </a:r>
          </a:p>
          <a:p>
            <a:pPr lvl="1"/>
            <a:r>
              <a:rPr lang="en-US" dirty="0"/>
              <a:t>Working with the Society for Learning Analytics (SOLAR)</a:t>
            </a:r>
          </a:p>
          <a:p>
            <a:r>
              <a:rPr lang="en-US" dirty="0" err="1"/>
              <a:t>Karuta</a:t>
            </a:r>
            <a:r>
              <a:rPr lang="en-US" dirty="0"/>
              <a:t> – Portfolio System</a:t>
            </a:r>
          </a:p>
          <a:p>
            <a:r>
              <a:rPr lang="en-US" dirty="0"/>
              <a:t>TSUGI – External Tool Hosting Environment</a:t>
            </a:r>
          </a:p>
          <a:p>
            <a:pPr lvl="1"/>
            <a:r>
              <a:rPr lang="en-US" dirty="0"/>
              <a:t>Working with IMS Global Learning Consortium</a:t>
            </a:r>
          </a:p>
          <a:p>
            <a:r>
              <a:rPr lang="en-US" dirty="0"/>
              <a:t>These will be cross-LMS projects</a:t>
            </a:r>
          </a:p>
        </p:txBody>
      </p:sp>
    </p:spTree>
    <p:extLst>
      <p:ext uri="{BB962C8B-B14F-4D97-AF65-F5344CB8AC3E}">
        <p14:creationId xmlns:p14="http://schemas.microsoft.com/office/powerpoint/2010/main" val="9976832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Sakai Weaknesses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Sakai 2.8 (2012)</a:t>
            </a:r>
          </a:p>
          <a:p>
            <a:pPr lvl="1"/>
            <a:r>
              <a:rPr lang="en-US" dirty="0" smtClean="0"/>
              <a:t>Missing critical functionality, ugly</a:t>
            </a:r>
          </a:p>
          <a:p>
            <a:r>
              <a:rPr lang="en-US" dirty="0" smtClean="0"/>
              <a:t>Sakai 2.9 (2013)</a:t>
            </a:r>
          </a:p>
          <a:p>
            <a:pPr lvl="1"/>
            <a:r>
              <a:rPr lang="en-US" dirty="0" smtClean="0"/>
              <a:t>Complete core "LMS" functionality, prettier</a:t>
            </a:r>
          </a:p>
          <a:p>
            <a:r>
              <a:rPr lang="en-US" dirty="0" smtClean="0"/>
              <a:t>Sakai 10 (2014)</a:t>
            </a:r>
          </a:p>
          <a:p>
            <a:pPr lvl="1"/>
            <a:r>
              <a:rPr lang="en-US" dirty="0" smtClean="0"/>
              <a:t>Not the market leader in "user delight"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93348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Crazy Future</a:t>
            </a:r>
            <a:endParaRPr lang="en-US" dirty="0"/>
          </a:p>
        </p:txBody>
      </p:sp>
      <p:pic>
        <p:nvPicPr>
          <p:cNvPr id="4" name="Picture 3" descr="header1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059"/>
          <a:stretch/>
        </p:blipFill>
        <p:spPr>
          <a:xfrm>
            <a:off x="546847" y="1539544"/>
            <a:ext cx="3830917" cy="953472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5" name="Picture 4" descr="logo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1297" y="1579640"/>
            <a:ext cx="4155149" cy="907548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7" name="Picture 8" descr="Sakai-logo-transparent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3637" y="5542194"/>
            <a:ext cx="1157288" cy="700088"/>
          </a:xfrm>
          <a:prstGeom prst="rect">
            <a:avLst/>
          </a:prstGeom>
          <a:solidFill>
            <a:srgbClr val="FFFFFF"/>
          </a:solidFill>
          <a:ln w="38100" cmpd="sng">
            <a:solidFill>
              <a:srgbClr val="FFFFFF"/>
            </a:solidFill>
          </a:ln>
          <a:extLst/>
        </p:spPr>
      </p:pic>
      <p:pic>
        <p:nvPicPr>
          <p:cNvPr id="8" name="Picture 11" descr="blackboard-logo.tif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2685" y="4097994"/>
            <a:ext cx="1106488" cy="95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14" descr="moodle-logo.gi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598" y="3739219"/>
            <a:ext cx="2563813" cy="717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21" descr="jenzabar-logo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510" y="4738971"/>
            <a:ext cx="22733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23" descr="Desire2Learn-logo.gi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847" y="2756524"/>
            <a:ext cx="2463800" cy="674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 descr="instructure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3465" y="2756524"/>
            <a:ext cx="1119220" cy="1119220"/>
          </a:xfrm>
          <a:prstGeom prst="rect">
            <a:avLst/>
          </a:prstGeom>
        </p:spPr>
      </p:pic>
      <p:pic>
        <p:nvPicPr>
          <p:cNvPr id="13" name="Picture 12" descr="coursera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091" y="4804890"/>
            <a:ext cx="1172408" cy="1172408"/>
          </a:xfrm>
          <a:prstGeom prst="rect">
            <a:avLst/>
          </a:prstGeom>
        </p:spPr>
      </p:pic>
      <p:pic>
        <p:nvPicPr>
          <p:cNvPr id="14" name="Picture 13" descr="hero-logo-edx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7357" y="4097994"/>
            <a:ext cx="2159000" cy="990600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15" name="Picture 14" descr="2013-11-Coursera-LTI-Tattoo.jp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0369" y="3127488"/>
            <a:ext cx="2061882" cy="2760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8982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Questions...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4000" y="5719763"/>
            <a:ext cx="812800" cy="81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 descr="Untitl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719763"/>
            <a:ext cx="34417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3590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anvas-Growth-201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718" y="1066233"/>
            <a:ext cx="8470834" cy="433353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143000" y="5959578"/>
            <a:ext cx="72647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http://</a:t>
            </a:r>
            <a:r>
              <a:rPr lang="en-US" dirty="0" err="1">
                <a:solidFill>
                  <a:srgbClr val="FFFF00"/>
                </a:solidFill>
              </a:rPr>
              <a:t>mfeldstein.com</a:t>
            </a:r>
            <a:r>
              <a:rPr lang="en-US" dirty="0">
                <a:solidFill>
                  <a:srgbClr val="FFFF00"/>
                </a:solidFill>
              </a:rPr>
              <a:t>/</a:t>
            </a:r>
            <a:r>
              <a:rPr lang="en-US" dirty="0" err="1">
                <a:solidFill>
                  <a:srgbClr val="FFFF00"/>
                </a:solidFill>
              </a:rPr>
              <a:t>instructurecon</a:t>
            </a:r>
            <a:r>
              <a:rPr lang="en-US" dirty="0">
                <a:solidFill>
                  <a:srgbClr val="FFFF00"/>
                </a:solidFill>
              </a:rPr>
              <a:t>-canvas-different-competition-now/</a:t>
            </a:r>
          </a:p>
        </p:txBody>
      </p:sp>
      <p:pic>
        <p:nvPicPr>
          <p:cNvPr id="6" name="Picture 5" descr="logo_canva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3991" y="1566289"/>
            <a:ext cx="2286000" cy="546100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604762" y="3701142"/>
            <a:ext cx="814079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59270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992" y="130240"/>
            <a:ext cx="7798755" cy="585133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30348" y="6069263"/>
            <a:ext cx="77987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What is the Real Market Share of Sakai?, David Ackerman, Associate VP,  Crystal Butler, Research Associate, New York University</a:t>
            </a:r>
          </a:p>
        </p:txBody>
      </p:sp>
    </p:spTree>
    <p:extLst>
      <p:ext uri="{BB962C8B-B14F-4D97-AF65-F5344CB8AC3E}">
        <p14:creationId xmlns:p14="http://schemas.microsoft.com/office/powerpoint/2010/main" val="31446696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ntitl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842" y="1598467"/>
            <a:ext cx="8701106" cy="383469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285999" y="5928219"/>
            <a:ext cx="549012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https://</a:t>
            </a:r>
            <a:r>
              <a:rPr lang="en-US" dirty="0" err="1">
                <a:solidFill>
                  <a:srgbClr val="FFFF00"/>
                </a:solidFill>
              </a:rPr>
              <a:t>www.ohloh.net</a:t>
            </a:r>
            <a:r>
              <a:rPr lang="en-US" dirty="0">
                <a:solidFill>
                  <a:srgbClr val="FFFF00"/>
                </a:solidFill>
              </a:rPr>
              <a:t>/p/</a:t>
            </a:r>
            <a:r>
              <a:rPr lang="en-US" dirty="0" err="1">
                <a:solidFill>
                  <a:srgbClr val="FFFF00"/>
                </a:solidFill>
              </a:rPr>
              <a:t>sakai</a:t>
            </a:r>
            <a:r>
              <a:rPr lang="en-US" dirty="0">
                <a:solidFill>
                  <a:srgbClr val="FFFF00"/>
                </a:solidFill>
              </a:rPr>
              <a:t>/contributors/summary</a:t>
            </a:r>
          </a:p>
        </p:txBody>
      </p:sp>
    </p:spTree>
    <p:extLst>
      <p:ext uri="{BB962C8B-B14F-4D97-AF65-F5344CB8AC3E}">
        <p14:creationId xmlns:p14="http://schemas.microsoft.com/office/powerpoint/2010/main" val="6298179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ntitl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810" y="1697922"/>
            <a:ext cx="8779494" cy="350717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129223" y="6211669"/>
            <a:ext cx="56469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https://</a:t>
            </a:r>
            <a:r>
              <a:rPr lang="en-US" dirty="0" err="1">
                <a:solidFill>
                  <a:srgbClr val="FFFF00"/>
                </a:solidFill>
              </a:rPr>
              <a:t>www.ohloh.net</a:t>
            </a:r>
            <a:r>
              <a:rPr lang="en-US" dirty="0">
                <a:solidFill>
                  <a:srgbClr val="FFFF00"/>
                </a:solidFill>
              </a:rPr>
              <a:t>/p/</a:t>
            </a:r>
            <a:r>
              <a:rPr lang="en-US" dirty="0" err="1">
                <a:solidFill>
                  <a:srgbClr val="FFFF00"/>
                </a:solidFill>
              </a:rPr>
              <a:t>sakai</a:t>
            </a:r>
            <a:r>
              <a:rPr lang="en-US" dirty="0">
                <a:solidFill>
                  <a:srgbClr val="FFFF00"/>
                </a:solidFill>
              </a:rPr>
              <a:t>/commits/summary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776123" y="3387028"/>
            <a:ext cx="476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2"/>
                </a:solidFill>
              </a:rPr>
              <a:t>2.9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585481" y="3387028"/>
            <a:ext cx="476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2"/>
                </a:solidFill>
              </a:rPr>
              <a:t>2.8</a:t>
            </a:r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51288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ntitl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99" y="1168544"/>
            <a:ext cx="8857883" cy="365283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003545" y="6192157"/>
            <a:ext cx="31369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https://</a:t>
            </a:r>
            <a:r>
              <a:rPr lang="en-US" dirty="0" err="1">
                <a:solidFill>
                  <a:srgbClr val="FFFF00"/>
                </a:solidFill>
              </a:rPr>
              <a:t>www.ohloh.net</a:t>
            </a:r>
            <a:r>
              <a:rPr lang="en-US" dirty="0">
                <a:solidFill>
                  <a:srgbClr val="FFFF00"/>
                </a:solidFill>
              </a:rPr>
              <a:t>/p/</a:t>
            </a:r>
            <a:r>
              <a:rPr lang="en-US" dirty="0" err="1">
                <a:solidFill>
                  <a:srgbClr val="FFFF00"/>
                </a:solidFill>
              </a:rPr>
              <a:t>sakai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776123" y="1766539"/>
            <a:ext cx="476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2"/>
                </a:solidFill>
              </a:rPr>
              <a:t>2.9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585481" y="1766539"/>
            <a:ext cx="476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2"/>
                </a:solidFill>
              </a:rPr>
              <a:t>2.8</a:t>
            </a:r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44581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Black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 Black .thmx</Template>
  <TotalTime>1204</TotalTime>
  <Words>1055</Words>
  <Application>Microsoft Macintosh PowerPoint</Application>
  <PresentationFormat>On-screen Show (4:3)</PresentationFormat>
  <Paragraphs>224</Paragraphs>
  <Slides>41</Slides>
  <Notes>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2" baseType="lpstr">
      <vt:lpstr>Black</vt:lpstr>
      <vt:lpstr>The Future of Sakai</vt:lpstr>
      <vt:lpstr>Disclaimer...</vt:lpstr>
      <vt:lpstr>Sakai Strengths</vt:lpstr>
      <vt:lpstr>Sakai Weaknesses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Sakai is not Just an LMS</vt:lpstr>
      <vt:lpstr>Sakai 10</vt:lpstr>
      <vt:lpstr>Sakai 10 User-Facing</vt:lpstr>
      <vt:lpstr>Sakai 10 Tech bits</vt:lpstr>
      <vt:lpstr>Sakai 10 "In the Cloud"</vt:lpstr>
      <vt:lpstr>PowerPoint Presentation</vt:lpstr>
      <vt:lpstr>PowerPoint Presentation</vt:lpstr>
      <vt:lpstr>Sakai 11</vt:lpstr>
      <vt:lpstr>To Roadmap or not to Roadmap?</vt:lpstr>
      <vt:lpstr>PowerPoint Presentation</vt:lpstr>
      <vt:lpstr>PowerPoint Presentation</vt:lpstr>
      <vt:lpstr>PowerPoint Presentation</vt:lpstr>
      <vt:lpstr>Sakai 11 Strawman</vt:lpstr>
      <vt:lpstr>Sakai 11</vt:lpstr>
      <vt:lpstr>Stretch Goals for Sakai 11</vt:lpstr>
      <vt:lpstr>Beyond Sakai 11</vt:lpstr>
      <vt:lpstr>PowerPoint Presentation</vt:lpstr>
      <vt:lpstr>PowerPoint Presentation</vt:lpstr>
      <vt:lpstr>From the 2003 Sakai Proposal</vt:lpstr>
      <vt:lpstr>A Decade of Leadership</vt:lpstr>
      <vt:lpstr>"Large Midwestern University"</vt:lpstr>
      <vt:lpstr>Bundling the LMS</vt:lpstr>
      <vt:lpstr>Un-Bundling the LMS</vt:lpstr>
      <vt:lpstr>The Standards are Coming...</vt:lpstr>
      <vt:lpstr>An Architecture for Unbundling...</vt:lpstr>
      <vt:lpstr>An Architecture for Unbundling...</vt:lpstr>
      <vt:lpstr>An Architecture for Unbundling...</vt:lpstr>
      <vt:lpstr>CALIPER proof-of-concept Summer 2014</vt:lpstr>
      <vt:lpstr>Unbundled Apereo Projects</vt:lpstr>
      <vt:lpstr>Crazy Future</vt:lpstr>
      <vt:lpstr>Questions...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Charles Severance</dc:creator>
  <cp:lastModifiedBy>Charles Severance</cp:lastModifiedBy>
  <cp:revision>50</cp:revision>
  <dcterms:created xsi:type="dcterms:W3CDTF">2014-06-02T12:36:59Z</dcterms:created>
  <dcterms:modified xsi:type="dcterms:W3CDTF">2014-06-25T20:12:40Z</dcterms:modified>
</cp:coreProperties>
</file>